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Lst>
  <p:sldSz cy="10693400" cx="7556500"/>
  <p:notesSz cx="6858000" cy="9144000"/>
  <p:embeddedFontLst>
    <p:embeddedFont>
      <p:font typeface="Poppins"/>
      <p:regular r:id="rId12"/>
      <p:bold r:id="rId13"/>
      <p:italic r:id="rId14"/>
      <p:boldItalic r:id="rId15"/>
    </p:embeddedFont>
    <p:embeddedFont>
      <p:font typeface="Poppins Medium"/>
      <p:regular r:id="rId16"/>
      <p:bold r:id="rId17"/>
      <p:italic r:id="rId18"/>
      <p:boldItalic r:id="rId19"/>
    </p:embeddedFont>
    <p:embeddedFont>
      <p:font typeface="Oswald"/>
      <p:bold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975299F-C92F-4215-98A1-EB05E1E8FA7B}">
  <a:tblStyle styleId="{B975299F-C92F-4215-98A1-EB05E1E8FA7B}"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swald-bold.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font" Target="fonts/Poppins-bold.fntdata"/><Relationship Id="rId12" Type="http://schemas.openxmlformats.org/officeDocument/2006/relationships/font" Target="fonts/Poppins-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Poppins-boldItalic.fntdata"/><Relationship Id="rId14" Type="http://schemas.openxmlformats.org/officeDocument/2006/relationships/font" Target="fonts/Poppins-italic.fntdata"/><Relationship Id="rId17" Type="http://schemas.openxmlformats.org/officeDocument/2006/relationships/font" Target="fonts/PoppinsMedium-bold.fntdata"/><Relationship Id="rId16" Type="http://schemas.openxmlformats.org/officeDocument/2006/relationships/font" Target="fonts/PoppinsMedium-regular.fntdata"/><Relationship Id="rId5" Type="http://schemas.openxmlformats.org/officeDocument/2006/relationships/slideMaster" Target="slideMasters/slideMaster1.xml"/><Relationship Id="rId19" Type="http://schemas.openxmlformats.org/officeDocument/2006/relationships/font" Target="fonts/PoppinsMedium-boldItalic.fntdata"/><Relationship Id="rId6" Type="http://schemas.openxmlformats.org/officeDocument/2006/relationships/notesMaster" Target="notesMasters/notesMaster1.xml"/><Relationship Id="rId18" Type="http://schemas.openxmlformats.org/officeDocument/2006/relationships/font" Target="fonts/PoppinsMedium-italic.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00F0D"/>
        </a:solidFill>
      </p:bgPr>
    </p:bg>
    <p:spTree>
      <p:nvGrpSpPr>
        <p:cNvPr id="83" name="Shape 83"/>
        <p:cNvGrpSpPr/>
        <p:nvPr/>
      </p:nvGrpSpPr>
      <p:grpSpPr>
        <a:xfrm>
          <a:off x="0" y="0"/>
          <a:ext cx="0" cy="0"/>
          <a:chOff x="0" y="0"/>
          <a:chExt cx="0" cy="0"/>
        </a:xfrm>
      </p:grpSpPr>
      <p:sp>
        <p:nvSpPr>
          <p:cNvPr id="84" name="Google Shape;84;p13"/>
          <p:cNvSpPr txBox="1"/>
          <p:nvPr/>
        </p:nvSpPr>
        <p:spPr>
          <a:xfrm>
            <a:off x="756000" y="2850242"/>
            <a:ext cx="5054449" cy="3981451"/>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1" i="0" lang="en-US" sz="5900" u="none" cap="none" strike="noStrike">
                <a:solidFill>
                  <a:srgbClr val="DF8C3C"/>
                </a:solidFill>
                <a:latin typeface="Oswald"/>
                <a:ea typeface="Oswald"/>
                <a:cs typeface="Oswald"/>
                <a:sym typeface="Oswald"/>
              </a:rPr>
              <a:t>EQUILEAD RESOURCES</a:t>
            </a:r>
            <a:endParaRPr/>
          </a:p>
          <a:p>
            <a:pPr indent="0" lvl="0" marL="0" marR="0" rtl="0" algn="l">
              <a:lnSpc>
                <a:spcPct val="70169"/>
              </a:lnSpc>
              <a:spcBef>
                <a:spcPts val="0"/>
              </a:spcBef>
              <a:spcAft>
                <a:spcPts val="0"/>
              </a:spcAft>
              <a:buNone/>
            </a:pPr>
            <a:r>
              <a:t/>
            </a:r>
            <a:endParaRPr b="1" i="0" sz="5900" u="none" cap="none" strike="noStrike">
              <a:solidFill>
                <a:srgbClr val="DF8C3C"/>
              </a:solidFill>
              <a:latin typeface="Oswald"/>
              <a:ea typeface="Oswald"/>
              <a:cs typeface="Oswald"/>
              <a:sym typeface="Oswald"/>
            </a:endParaRPr>
          </a:p>
          <a:p>
            <a:pPr indent="0" lvl="0" marL="0" marR="0" rtl="0" algn="l">
              <a:lnSpc>
                <a:spcPct val="90000"/>
              </a:lnSpc>
              <a:spcBef>
                <a:spcPts val="0"/>
              </a:spcBef>
              <a:spcAft>
                <a:spcPts val="0"/>
              </a:spcAft>
              <a:buNone/>
            </a:pPr>
            <a:r>
              <a:rPr b="1" i="0" lang="en-US" sz="4600" u="none" cap="none" strike="noStrike">
                <a:solidFill>
                  <a:srgbClr val="DF8C3C"/>
                </a:solidFill>
                <a:latin typeface="Oswald"/>
                <a:ea typeface="Oswald"/>
                <a:cs typeface="Oswald"/>
                <a:sym typeface="Oswald"/>
              </a:rPr>
              <a:t>March: Parental &amp; Community Engagement</a:t>
            </a:r>
            <a:endParaRPr/>
          </a:p>
          <a:p>
            <a:pPr indent="0" lvl="0" marL="0" marR="0" rtl="0" algn="l">
              <a:lnSpc>
                <a:spcPct val="90000"/>
              </a:lnSpc>
              <a:spcBef>
                <a:spcPts val="0"/>
              </a:spcBef>
              <a:spcAft>
                <a:spcPts val="0"/>
              </a:spcAft>
              <a:buNone/>
            </a:pPr>
            <a:r>
              <a:t/>
            </a:r>
            <a:endParaRPr b="1" i="0" sz="4600" u="none" cap="none" strike="noStrike">
              <a:solidFill>
                <a:srgbClr val="DF8C3C"/>
              </a:solidFill>
              <a:latin typeface="Oswald"/>
              <a:ea typeface="Oswald"/>
              <a:cs typeface="Oswald"/>
              <a:sym typeface="Oswald"/>
            </a:endParaRPr>
          </a:p>
        </p:txBody>
      </p:sp>
      <p:sp>
        <p:nvSpPr>
          <p:cNvPr id="85" name="Google Shape;85;p13"/>
          <p:cNvSpPr/>
          <p:nvPr/>
        </p:nvSpPr>
        <p:spPr>
          <a:xfrm>
            <a:off x="810344" y="6898367"/>
            <a:ext cx="2442788" cy="2442788"/>
          </a:xfrm>
          <a:custGeom>
            <a:rect b="b" l="l" r="r" t="t"/>
            <a:pathLst>
              <a:path extrusionOk="0" h="2442788" w="2442788">
                <a:moveTo>
                  <a:pt x="0" y="0"/>
                </a:moveTo>
                <a:lnTo>
                  <a:pt x="2442787" y="0"/>
                </a:lnTo>
                <a:lnTo>
                  <a:pt x="2442787" y="2442788"/>
                </a:lnTo>
                <a:lnTo>
                  <a:pt x="0" y="2442788"/>
                </a:lnTo>
                <a:lnTo>
                  <a:pt x="0" y="0"/>
                </a:lnTo>
                <a:close/>
              </a:path>
            </a:pathLst>
          </a:custGeom>
          <a:blipFill rotWithShape="1">
            <a:blip r:embed="rId3">
              <a:alphaModFix/>
            </a:blip>
            <a:stretch>
              <a:fillRect b="0" l="0" r="0" t="0"/>
            </a:stretch>
          </a:blipFill>
          <a:ln>
            <a:noFill/>
          </a:ln>
        </p:spPr>
      </p:sp>
      <p:sp>
        <p:nvSpPr>
          <p:cNvPr id="86" name="Google Shape;86;p13"/>
          <p:cNvSpPr/>
          <p:nvPr/>
        </p:nvSpPr>
        <p:spPr>
          <a:xfrm>
            <a:off x="5810449" y="3288196"/>
            <a:ext cx="2442788" cy="2442788"/>
          </a:xfrm>
          <a:custGeom>
            <a:rect b="b" l="l" r="r" t="t"/>
            <a:pathLst>
              <a:path extrusionOk="0" h="2442788" w="2442788">
                <a:moveTo>
                  <a:pt x="0" y="0"/>
                </a:moveTo>
                <a:lnTo>
                  <a:pt x="2442788" y="0"/>
                </a:lnTo>
                <a:lnTo>
                  <a:pt x="2442788" y="2442787"/>
                </a:lnTo>
                <a:lnTo>
                  <a:pt x="0" y="2442787"/>
                </a:lnTo>
                <a:lnTo>
                  <a:pt x="0" y="0"/>
                </a:lnTo>
                <a:close/>
              </a:path>
            </a:pathLst>
          </a:custGeom>
          <a:blipFill rotWithShape="1">
            <a:blip r:embed="rId3">
              <a:alphaModFix/>
            </a:blip>
            <a:stretch>
              <a:fillRect b="0" l="0" r="0" t="0"/>
            </a:stretch>
          </a:blipFill>
          <a:ln>
            <a:noFill/>
          </a:ln>
        </p:spPr>
      </p:sp>
      <p:sp>
        <p:nvSpPr>
          <p:cNvPr id="87" name="Google Shape;87;p13"/>
          <p:cNvSpPr/>
          <p:nvPr/>
        </p:nvSpPr>
        <p:spPr>
          <a:xfrm>
            <a:off x="423704" y="230176"/>
            <a:ext cx="2139982" cy="2139982"/>
          </a:xfrm>
          <a:custGeom>
            <a:rect b="b" l="l" r="r" t="t"/>
            <a:pathLst>
              <a:path extrusionOk="0" h="2139982" w="2139982">
                <a:moveTo>
                  <a:pt x="0" y="0"/>
                </a:moveTo>
                <a:lnTo>
                  <a:pt x="2139983" y="0"/>
                </a:lnTo>
                <a:lnTo>
                  <a:pt x="2139983" y="2139982"/>
                </a:lnTo>
                <a:lnTo>
                  <a:pt x="0" y="2139982"/>
                </a:lnTo>
                <a:lnTo>
                  <a:pt x="0" y="0"/>
                </a:lnTo>
                <a:close/>
              </a:path>
            </a:pathLst>
          </a:custGeom>
          <a:blipFill rotWithShape="1">
            <a:blip r:embed="rId4">
              <a:alphaModFix/>
            </a:blip>
            <a:stretch>
              <a:fillRect b="0" l="0" r="0" t="0"/>
            </a:stretch>
          </a:blipFill>
          <a:ln>
            <a:noFill/>
          </a:ln>
        </p:spPr>
      </p:sp>
      <p:grpSp>
        <p:nvGrpSpPr>
          <p:cNvPr id="88" name="Google Shape;88;p13"/>
          <p:cNvGrpSpPr/>
          <p:nvPr/>
        </p:nvGrpSpPr>
        <p:grpSpPr>
          <a:xfrm>
            <a:off x="4964404" y="714443"/>
            <a:ext cx="1867244" cy="456214"/>
            <a:chOff x="0" y="-9525"/>
            <a:chExt cx="2489659" cy="608285"/>
          </a:xfrm>
        </p:grpSpPr>
        <p:sp>
          <p:nvSpPr>
            <p:cNvPr id="89" name="Google Shape;89;p13"/>
            <p:cNvSpPr txBox="1"/>
            <p:nvPr/>
          </p:nvSpPr>
          <p:spPr>
            <a:xfrm>
              <a:off x="0"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F8EDE8"/>
                  </a:solidFill>
                  <a:latin typeface="Poppins Medium"/>
                  <a:ea typeface="Poppins Medium"/>
                  <a:cs typeface="Poppins Medium"/>
                  <a:sym typeface="Poppins Medium"/>
                </a:rPr>
                <a:t>PREPARED BY</a:t>
              </a:r>
              <a:endParaRPr/>
            </a:p>
          </p:txBody>
        </p:sp>
        <p:sp>
          <p:nvSpPr>
            <p:cNvPr id="90" name="Google Shape;90;p13"/>
            <p:cNvSpPr txBox="1"/>
            <p:nvPr/>
          </p:nvSpPr>
          <p:spPr>
            <a:xfrm>
              <a:off x="0" y="255860"/>
              <a:ext cx="2489659" cy="3429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1" i="0" lang="en-US" sz="1500" u="none" cap="none" strike="noStrike">
                  <a:solidFill>
                    <a:srgbClr val="FFFFFF"/>
                  </a:solidFill>
                  <a:latin typeface="Poppins Medium"/>
                  <a:ea typeface="Poppins Medium"/>
                  <a:cs typeface="Poppins Medium"/>
                  <a:sym typeface="Poppins Medium"/>
                </a:rPr>
                <a:t>Apex Educate</a:t>
              </a:r>
              <a:endParaRPr/>
            </a:p>
          </p:txBody>
        </p:sp>
      </p:grpSp>
      <p:grpSp>
        <p:nvGrpSpPr>
          <p:cNvPr id="91" name="Google Shape;91;p13"/>
          <p:cNvGrpSpPr/>
          <p:nvPr/>
        </p:nvGrpSpPr>
        <p:grpSpPr>
          <a:xfrm>
            <a:off x="4789251" y="1293023"/>
            <a:ext cx="2042397" cy="456214"/>
            <a:chOff x="0" y="-9525"/>
            <a:chExt cx="2723196" cy="608285"/>
          </a:xfrm>
        </p:grpSpPr>
        <p:sp>
          <p:nvSpPr>
            <p:cNvPr id="92" name="Google Shape;92;p13"/>
            <p:cNvSpPr txBox="1"/>
            <p:nvPr/>
          </p:nvSpPr>
          <p:spPr>
            <a:xfrm>
              <a:off x="233537"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F8EDE8"/>
                  </a:solidFill>
                  <a:latin typeface="Poppins Medium"/>
                  <a:ea typeface="Poppins Medium"/>
                  <a:cs typeface="Poppins Medium"/>
                  <a:sym typeface="Poppins Medium"/>
                </a:rPr>
                <a:t>FOUNDER</a:t>
              </a:r>
              <a:endParaRPr/>
            </a:p>
          </p:txBody>
        </p:sp>
        <p:sp>
          <p:nvSpPr>
            <p:cNvPr id="93" name="Google Shape;93;p13"/>
            <p:cNvSpPr txBox="1"/>
            <p:nvPr/>
          </p:nvSpPr>
          <p:spPr>
            <a:xfrm>
              <a:off x="0" y="255860"/>
              <a:ext cx="2723196" cy="3429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1" i="0" lang="en-US" sz="1500" u="none" cap="none" strike="noStrike">
                  <a:solidFill>
                    <a:srgbClr val="FFFFFF"/>
                  </a:solidFill>
                  <a:latin typeface="Poppins Medium"/>
                  <a:ea typeface="Poppins Medium"/>
                  <a:cs typeface="Poppins Medium"/>
                  <a:sym typeface="Poppins Medium"/>
                </a:rPr>
                <a:t>Rachel Clarke</a:t>
              </a:r>
              <a:endParaRPr/>
            </a:p>
          </p:txBody>
        </p:sp>
      </p:grpSp>
      <p:grpSp>
        <p:nvGrpSpPr>
          <p:cNvPr id="94" name="Google Shape;94;p13"/>
          <p:cNvGrpSpPr/>
          <p:nvPr/>
        </p:nvGrpSpPr>
        <p:grpSpPr>
          <a:xfrm>
            <a:off x="4975152" y="9509472"/>
            <a:ext cx="1885050" cy="586196"/>
            <a:chOff x="0" y="-9525"/>
            <a:chExt cx="2513400" cy="781595"/>
          </a:xfrm>
        </p:grpSpPr>
        <p:sp>
          <p:nvSpPr>
            <p:cNvPr id="95" name="Google Shape;95;p13"/>
            <p:cNvSpPr txBox="1"/>
            <p:nvPr/>
          </p:nvSpPr>
          <p:spPr>
            <a:xfrm>
              <a:off x="0" y="320570"/>
              <a:ext cx="2513400" cy="4515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0" i="0" lang="en-US" sz="1000" u="none" cap="none" strike="noStrike">
                  <a:solidFill>
                    <a:srgbClr val="FFFFFF"/>
                  </a:solidFill>
                  <a:latin typeface="Poppins"/>
                  <a:ea typeface="Poppins"/>
                  <a:cs typeface="Poppins"/>
                  <a:sym typeface="Poppins"/>
                </a:rPr>
                <a:t>@apex.educate</a:t>
              </a:r>
              <a:endParaRPr sz="1200"/>
            </a:p>
            <a:p>
              <a:pPr indent="0" lvl="0" marL="0" marR="0" rtl="0" algn="r">
                <a:lnSpc>
                  <a:spcPct val="120000"/>
                </a:lnSpc>
                <a:spcBef>
                  <a:spcPts val="0"/>
                </a:spcBef>
                <a:spcAft>
                  <a:spcPts val="0"/>
                </a:spcAft>
                <a:buNone/>
              </a:pPr>
              <a:r>
                <a:rPr b="0" i="0" lang="en-US" sz="1000" u="none" cap="none" strike="noStrike">
                  <a:solidFill>
                    <a:srgbClr val="FFFFFF"/>
                  </a:solidFill>
                  <a:latin typeface="Poppins"/>
                  <a:ea typeface="Poppins"/>
                  <a:cs typeface="Poppins"/>
                  <a:sym typeface="Poppins"/>
                </a:rPr>
                <a:t>www.apex-educate.co.uk</a:t>
              </a:r>
              <a:endParaRPr sz="1200"/>
            </a:p>
          </p:txBody>
        </p:sp>
        <p:sp>
          <p:nvSpPr>
            <p:cNvPr id="96" name="Google Shape;96;p13"/>
            <p:cNvSpPr txBox="1"/>
            <p:nvPr/>
          </p:nvSpPr>
          <p:spPr>
            <a:xfrm>
              <a:off x="23633"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100F0D"/>
                  </a:solidFill>
                  <a:latin typeface="Poppins Medium"/>
                  <a:ea typeface="Poppins Medium"/>
                  <a:cs typeface="Poppins Medium"/>
                  <a:sym typeface="Poppins Medium"/>
                </a:rPr>
                <a:t>WEB:</a:t>
              </a:r>
              <a:endParaRPr/>
            </a:p>
          </p:txBody>
        </p:sp>
      </p:grpSp>
      <p:grpSp>
        <p:nvGrpSpPr>
          <p:cNvPr id="97" name="Google Shape;97;p13"/>
          <p:cNvGrpSpPr/>
          <p:nvPr/>
        </p:nvGrpSpPr>
        <p:grpSpPr>
          <a:xfrm>
            <a:off x="810344" y="9690447"/>
            <a:ext cx="2036034" cy="401471"/>
            <a:chOff x="0" y="-9525"/>
            <a:chExt cx="2714712" cy="535295"/>
          </a:xfrm>
        </p:grpSpPr>
        <p:sp>
          <p:nvSpPr>
            <p:cNvPr id="98" name="Google Shape;98;p13"/>
            <p:cNvSpPr txBox="1"/>
            <p:nvPr/>
          </p:nvSpPr>
          <p:spPr>
            <a:xfrm>
              <a:off x="0" y="-9525"/>
              <a:ext cx="2714712" cy="208492"/>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1000" u="none" cap="none" strike="noStrike">
                  <a:solidFill>
                    <a:srgbClr val="100F0D"/>
                  </a:solidFill>
                  <a:latin typeface="Poppins Medium"/>
                  <a:ea typeface="Poppins Medium"/>
                  <a:cs typeface="Poppins Medium"/>
                  <a:sym typeface="Poppins Medium"/>
                </a:rPr>
                <a:t>ADDRESS:</a:t>
              </a:r>
              <a:endParaRPr/>
            </a:p>
          </p:txBody>
        </p:sp>
        <p:sp>
          <p:nvSpPr>
            <p:cNvPr id="99" name="Google Shape;99;p13"/>
            <p:cNvSpPr txBox="1"/>
            <p:nvPr/>
          </p:nvSpPr>
          <p:spPr>
            <a:xfrm>
              <a:off x="0" y="320570"/>
              <a:ext cx="2588100" cy="2052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1000" u="none" cap="none" strike="noStrike">
                  <a:solidFill>
                    <a:srgbClr val="FFFFFF"/>
                  </a:solidFill>
                  <a:latin typeface="Poppins Medium"/>
                  <a:ea typeface="Poppins Medium"/>
                  <a:cs typeface="Poppins Medium"/>
                  <a:sym typeface="Poppins Medium"/>
                </a:rPr>
                <a:t>admin@apex-educate.co.uk</a:t>
              </a:r>
              <a:endParaRPr sz="800"/>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4"/>
          <p:cNvSpPr/>
          <p:nvPr/>
        </p:nvSpPr>
        <p:spPr>
          <a:xfrm>
            <a:off x="6223036" y="1043024"/>
            <a:ext cx="640197" cy="640197"/>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4"/>
          <p:cNvSpPr txBox="1"/>
          <p:nvPr/>
        </p:nvSpPr>
        <p:spPr>
          <a:xfrm>
            <a:off x="756000" y="1305972"/>
            <a:ext cx="6048000" cy="2510400"/>
          </a:xfrm>
          <a:prstGeom prst="rect">
            <a:avLst/>
          </a:prstGeom>
          <a:noFill/>
          <a:ln>
            <a:noFill/>
          </a:ln>
        </p:spPr>
        <p:txBody>
          <a:bodyPr anchorCtr="0" anchor="t" bIns="0" lIns="0" spcFirstLastPara="1" rIns="0" wrap="square" tIns="0">
            <a:spAutoFit/>
          </a:bodyPr>
          <a:lstStyle/>
          <a:p>
            <a:pPr indent="0" lvl="0" marL="0" marR="0" rtl="0" algn="l">
              <a:lnSpc>
                <a:spcPct val="140030"/>
              </a:lnSpc>
              <a:spcBef>
                <a:spcPts val="0"/>
              </a:spcBef>
              <a:spcAft>
                <a:spcPts val="0"/>
              </a:spcAft>
              <a:buNone/>
            </a:pPr>
            <a:r>
              <a:rPr b="0" i="0" lang="en-US" sz="1199" u="none" cap="none" strike="noStrike">
                <a:solidFill>
                  <a:srgbClr val="0C0C0C"/>
                </a:solidFill>
                <a:latin typeface="Poppins"/>
                <a:ea typeface="Poppins"/>
                <a:cs typeface="Poppins"/>
                <a:sym typeface="Poppins"/>
              </a:rPr>
              <a:t>In March, the focus shifts to building stronger, more inclusive relationships with families and communities. This month encourages school leaders to host conversations, review communication practices, and seek feedback from parents and carers. Anti-racist work must extend beyond the classroom and include those who shape and support students’ lives outside of school.</a:t>
            </a:r>
            <a:endParaRPr sz="1300"/>
          </a:p>
          <a:p>
            <a:pPr indent="0" lvl="0" marL="0" marR="0" rtl="0" algn="l">
              <a:lnSpc>
                <a:spcPct val="140030"/>
              </a:lnSpc>
              <a:spcBef>
                <a:spcPts val="0"/>
              </a:spcBef>
              <a:spcAft>
                <a:spcPts val="0"/>
              </a:spcAft>
              <a:buNone/>
            </a:pPr>
            <a:r>
              <a:t/>
            </a:r>
            <a:endParaRPr b="0" i="0" sz="1199" u="none" cap="none" strike="noStrike">
              <a:solidFill>
                <a:srgbClr val="0C0C0C"/>
              </a:solidFill>
              <a:latin typeface="Poppins"/>
              <a:ea typeface="Poppins"/>
              <a:cs typeface="Poppins"/>
              <a:sym typeface="Poppins"/>
            </a:endParaRPr>
          </a:p>
          <a:p>
            <a:pPr indent="0" lvl="0" marL="0" marR="0" rtl="0" algn="l">
              <a:lnSpc>
                <a:spcPct val="140030"/>
              </a:lnSpc>
              <a:spcBef>
                <a:spcPts val="0"/>
              </a:spcBef>
              <a:spcAft>
                <a:spcPts val="0"/>
              </a:spcAft>
              <a:buNone/>
            </a:pPr>
            <a:r>
              <a:rPr b="0" i="0" lang="en-US" sz="1199" u="none" cap="none" strike="noStrike">
                <a:solidFill>
                  <a:srgbClr val="0C0C0C"/>
                </a:solidFill>
                <a:latin typeface="Poppins"/>
                <a:ea typeface="Poppins"/>
                <a:cs typeface="Poppins"/>
                <a:sym typeface="Poppins"/>
              </a:rPr>
              <a:t>This toolkit helps you assess your current approach, initiate inclusive community dialogue, and ensure your communications reflect your values.</a:t>
            </a:r>
            <a:endParaRPr sz="1300"/>
          </a:p>
          <a:p>
            <a:pPr indent="0" lvl="0" marL="0" marR="0" rtl="0" algn="l">
              <a:lnSpc>
                <a:spcPct val="140030"/>
              </a:lnSpc>
              <a:spcBef>
                <a:spcPts val="0"/>
              </a:spcBef>
              <a:spcAft>
                <a:spcPts val="0"/>
              </a:spcAft>
              <a:buNone/>
            </a:pPr>
            <a:r>
              <a:t/>
            </a:r>
            <a:endParaRPr b="0" i="0" sz="1199" u="none" cap="none" strike="noStrike">
              <a:solidFill>
                <a:srgbClr val="0C0C0C"/>
              </a:solidFill>
              <a:latin typeface="Poppins"/>
              <a:ea typeface="Poppins"/>
              <a:cs typeface="Poppins"/>
              <a:sym typeface="Poppins"/>
            </a:endParaRPr>
          </a:p>
          <a:p>
            <a:pPr indent="0" lvl="0" marL="0" marR="0" rtl="0" algn="l">
              <a:lnSpc>
                <a:spcPct val="140030"/>
              </a:lnSpc>
              <a:spcBef>
                <a:spcPts val="0"/>
              </a:spcBef>
              <a:spcAft>
                <a:spcPts val="0"/>
              </a:spcAft>
              <a:buNone/>
            </a:pPr>
            <a:r>
              <a:t/>
            </a:r>
            <a:endParaRPr b="0" i="0" sz="1199" u="none" cap="none" strike="noStrike">
              <a:solidFill>
                <a:srgbClr val="0C0C0C"/>
              </a:solidFill>
              <a:latin typeface="Poppins"/>
              <a:ea typeface="Poppins"/>
              <a:cs typeface="Poppins"/>
              <a:sym typeface="Poppins"/>
            </a:endParaRPr>
          </a:p>
        </p:txBody>
      </p:sp>
      <p:sp>
        <p:nvSpPr>
          <p:cNvPr id="106" name="Google Shape;106;p14"/>
          <p:cNvSpPr txBox="1"/>
          <p:nvPr/>
        </p:nvSpPr>
        <p:spPr>
          <a:xfrm>
            <a:off x="756000" y="756000"/>
            <a:ext cx="5495887" cy="5334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500" u="none" cap="none" strike="noStrike">
                <a:solidFill>
                  <a:srgbClr val="000000"/>
                </a:solidFill>
                <a:latin typeface="Oswald"/>
                <a:ea typeface="Oswald"/>
                <a:cs typeface="Oswald"/>
                <a:sym typeface="Oswald"/>
              </a:rPr>
              <a:t>Overview</a:t>
            </a:r>
            <a:endParaRPr/>
          </a:p>
        </p:txBody>
      </p:sp>
      <p:sp>
        <p:nvSpPr>
          <p:cNvPr id="107" name="Google Shape;107;p14"/>
          <p:cNvSpPr txBox="1"/>
          <p:nvPr/>
        </p:nvSpPr>
        <p:spPr>
          <a:xfrm>
            <a:off x="745901" y="3930427"/>
            <a:ext cx="6048000" cy="481330"/>
          </a:xfrm>
          <a:prstGeom prst="rect">
            <a:avLst/>
          </a:prstGeom>
          <a:noFill/>
          <a:ln>
            <a:noFill/>
          </a:ln>
        </p:spPr>
        <p:txBody>
          <a:bodyPr anchorCtr="0" anchor="t" bIns="0" lIns="0" spcFirstLastPara="1" rIns="0" wrap="square" tIns="0">
            <a:spAutoFit/>
          </a:bodyPr>
          <a:lstStyle/>
          <a:p>
            <a:pPr indent="0" lvl="0" marL="0" marR="0" rtl="0" algn="l">
              <a:lnSpc>
                <a:spcPct val="140030"/>
              </a:lnSpc>
              <a:spcBef>
                <a:spcPts val="0"/>
              </a:spcBef>
              <a:spcAft>
                <a:spcPts val="0"/>
              </a:spcAft>
              <a:buNone/>
            </a:pPr>
            <a:r>
              <a:rPr b="0" i="0" lang="en-US" sz="1299" u="none" cap="none" strike="noStrike">
                <a:solidFill>
                  <a:srgbClr val="0C0C0C"/>
                </a:solidFill>
                <a:latin typeface="Poppins"/>
                <a:ea typeface="Poppins"/>
                <a:cs typeface="Poppins"/>
                <a:sym typeface="Poppins"/>
              </a:rPr>
              <a:t>To reflect on community engagement work and prepare for deeper connection.</a:t>
            </a:r>
            <a:endParaRPr/>
          </a:p>
          <a:p>
            <a:pPr indent="0" lvl="0" marL="0" marR="0" rtl="0" algn="l">
              <a:lnSpc>
                <a:spcPct val="140030"/>
              </a:lnSpc>
              <a:spcBef>
                <a:spcPts val="0"/>
              </a:spcBef>
              <a:spcAft>
                <a:spcPts val="0"/>
              </a:spcAft>
              <a:buNone/>
            </a:pPr>
            <a:r>
              <a:t/>
            </a:r>
            <a:endParaRPr b="0" i="0" sz="1299" u="none" cap="none" strike="noStrike">
              <a:solidFill>
                <a:srgbClr val="0C0C0C"/>
              </a:solidFill>
              <a:latin typeface="Poppins"/>
              <a:ea typeface="Poppins"/>
              <a:cs typeface="Poppins"/>
              <a:sym typeface="Poppins"/>
            </a:endParaRPr>
          </a:p>
        </p:txBody>
      </p:sp>
      <p:sp>
        <p:nvSpPr>
          <p:cNvPr id="108" name="Google Shape;108;p14"/>
          <p:cNvSpPr txBox="1"/>
          <p:nvPr/>
        </p:nvSpPr>
        <p:spPr>
          <a:xfrm>
            <a:off x="744648" y="3454177"/>
            <a:ext cx="5495887" cy="466725"/>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000" u="none" cap="none" strike="noStrike">
                <a:solidFill>
                  <a:srgbClr val="000000"/>
                </a:solidFill>
                <a:latin typeface="Oswald"/>
                <a:ea typeface="Oswald"/>
                <a:cs typeface="Oswald"/>
                <a:sym typeface="Oswald"/>
              </a:rPr>
              <a:t>Monthly Check-In Guide</a:t>
            </a:r>
            <a:endParaRPr/>
          </a:p>
        </p:txBody>
      </p:sp>
      <p:grpSp>
        <p:nvGrpSpPr>
          <p:cNvPr id="109" name="Google Shape;109;p14"/>
          <p:cNvGrpSpPr/>
          <p:nvPr/>
        </p:nvGrpSpPr>
        <p:grpSpPr>
          <a:xfrm>
            <a:off x="744650" y="4113548"/>
            <a:ext cx="2054516" cy="5444624"/>
            <a:chOff x="0" y="-57150"/>
            <a:chExt cx="736280" cy="1767448"/>
          </a:xfrm>
        </p:grpSpPr>
        <p:sp>
          <p:nvSpPr>
            <p:cNvPr id="110" name="Google Shape;110;p14"/>
            <p:cNvSpPr/>
            <p:nvPr/>
          </p:nvSpPr>
          <p:spPr>
            <a:xfrm>
              <a:off x="0" y="0"/>
              <a:ext cx="736280" cy="1710298"/>
            </a:xfrm>
            <a:custGeom>
              <a:rect b="b" l="l" r="r" t="t"/>
              <a:pathLst>
                <a:path extrusionOk="0" h="1710298" w="736280">
                  <a:moveTo>
                    <a:pt x="0" y="0"/>
                  </a:moveTo>
                  <a:lnTo>
                    <a:pt x="736280" y="0"/>
                  </a:lnTo>
                  <a:lnTo>
                    <a:pt x="736280" y="1710298"/>
                  </a:lnTo>
                  <a:lnTo>
                    <a:pt x="0" y="1710298"/>
                  </a:lnTo>
                  <a:close/>
                </a:path>
              </a:pathLst>
            </a:custGeom>
            <a:solidFill>
              <a:srgbClr val="0B0B0B"/>
            </a:solidFill>
            <a:ln>
              <a:noFill/>
            </a:ln>
          </p:spPr>
        </p:sp>
        <p:sp>
          <p:nvSpPr>
            <p:cNvPr id="111" name="Google Shape;111;p14"/>
            <p:cNvSpPr txBox="1"/>
            <p:nvPr/>
          </p:nvSpPr>
          <p:spPr>
            <a:xfrm>
              <a:off x="0" y="-57150"/>
              <a:ext cx="736280" cy="1767448"/>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12" name="Google Shape;112;p14"/>
          <p:cNvGrpSpPr/>
          <p:nvPr/>
        </p:nvGrpSpPr>
        <p:grpSpPr>
          <a:xfrm>
            <a:off x="2799125" y="4113550"/>
            <a:ext cx="2054516" cy="5444624"/>
            <a:chOff x="0" y="-57150"/>
            <a:chExt cx="736280" cy="1767448"/>
          </a:xfrm>
        </p:grpSpPr>
        <p:sp>
          <p:nvSpPr>
            <p:cNvPr id="113" name="Google Shape;113;p14"/>
            <p:cNvSpPr/>
            <p:nvPr/>
          </p:nvSpPr>
          <p:spPr>
            <a:xfrm>
              <a:off x="0" y="0"/>
              <a:ext cx="736280" cy="1710298"/>
            </a:xfrm>
            <a:custGeom>
              <a:rect b="b" l="l" r="r" t="t"/>
              <a:pathLst>
                <a:path extrusionOk="0" h="1710298" w="736280">
                  <a:moveTo>
                    <a:pt x="0" y="0"/>
                  </a:moveTo>
                  <a:lnTo>
                    <a:pt x="736280" y="0"/>
                  </a:lnTo>
                  <a:lnTo>
                    <a:pt x="736280" y="1710298"/>
                  </a:lnTo>
                  <a:lnTo>
                    <a:pt x="0" y="1710298"/>
                  </a:lnTo>
                  <a:close/>
                </a:path>
              </a:pathLst>
            </a:custGeom>
            <a:solidFill>
              <a:srgbClr val="FAF8F2"/>
            </a:solidFill>
            <a:ln>
              <a:noFill/>
            </a:ln>
          </p:spPr>
        </p:sp>
        <p:sp>
          <p:nvSpPr>
            <p:cNvPr id="114" name="Google Shape;114;p14"/>
            <p:cNvSpPr txBox="1"/>
            <p:nvPr/>
          </p:nvSpPr>
          <p:spPr>
            <a:xfrm>
              <a:off x="0" y="-57150"/>
              <a:ext cx="736280" cy="1767448"/>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15" name="Google Shape;115;p14"/>
          <p:cNvGrpSpPr/>
          <p:nvPr/>
        </p:nvGrpSpPr>
        <p:grpSpPr>
          <a:xfrm>
            <a:off x="4853600" y="4113550"/>
            <a:ext cx="2054516" cy="5444624"/>
            <a:chOff x="0" y="-57150"/>
            <a:chExt cx="736280" cy="1767448"/>
          </a:xfrm>
        </p:grpSpPr>
        <p:sp>
          <p:nvSpPr>
            <p:cNvPr id="116" name="Google Shape;116;p14"/>
            <p:cNvSpPr/>
            <p:nvPr/>
          </p:nvSpPr>
          <p:spPr>
            <a:xfrm>
              <a:off x="0" y="0"/>
              <a:ext cx="736280" cy="1710298"/>
            </a:xfrm>
            <a:custGeom>
              <a:rect b="b" l="l" r="r" t="t"/>
              <a:pathLst>
                <a:path extrusionOk="0" h="1710298" w="736280">
                  <a:moveTo>
                    <a:pt x="0" y="0"/>
                  </a:moveTo>
                  <a:lnTo>
                    <a:pt x="736280" y="0"/>
                  </a:lnTo>
                  <a:lnTo>
                    <a:pt x="736280" y="1710298"/>
                  </a:lnTo>
                  <a:lnTo>
                    <a:pt x="0" y="1710298"/>
                  </a:lnTo>
                  <a:close/>
                </a:path>
              </a:pathLst>
            </a:custGeom>
            <a:solidFill>
              <a:srgbClr val="DF8C3C"/>
            </a:solidFill>
            <a:ln>
              <a:noFill/>
            </a:ln>
          </p:spPr>
        </p:sp>
        <p:sp>
          <p:nvSpPr>
            <p:cNvPr id="117" name="Google Shape;117;p14"/>
            <p:cNvSpPr txBox="1"/>
            <p:nvPr/>
          </p:nvSpPr>
          <p:spPr>
            <a:xfrm>
              <a:off x="0" y="-57150"/>
              <a:ext cx="736280" cy="1767448"/>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18" name="Google Shape;118;p14"/>
          <p:cNvSpPr txBox="1"/>
          <p:nvPr/>
        </p:nvSpPr>
        <p:spPr>
          <a:xfrm>
            <a:off x="744648" y="4420499"/>
            <a:ext cx="2054481" cy="25273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DF8C3C"/>
                </a:solidFill>
                <a:latin typeface="Poppins"/>
                <a:ea typeface="Poppins"/>
                <a:cs typeface="Poppins"/>
                <a:sym typeface="Poppins"/>
              </a:rPr>
              <a:t>STEP 1:</a:t>
            </a:r>
            <a:endParaRPr/>
          </a:p>
        </p:txBody>
      </p:sp>
      <p:sp>
        <p:nvSpPr>
          <p:cNvPr id="119" name="Google Shape;119;p14"/>
          <p:cNvSpPr txBox="1"/>
          <p:nvPr/>
        </p:nvSpPr>
        <p:spPr>
          <a:xfrm>
            <a:off x="744648" y="4656084"/>
            <a:ext cx="2054481" cy="26924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DF8C3C"/>
                </a:solidFill>
                <a:latin typeface="Poppins"/>
                <a:ea typeface="Poppins"/>
                <a:cs typeface="Poppins"/>
                <a:sym typeface="Poppins"/>
              </a:rPr>
              <a:t>REFLECT </a:t>
            </a:r>
            <a:endParaRPr/>
          </a:p>
        </p:txBody>
      </p:sp>
      <p:sp>
        <p:nvSpPr>
          <p:cNvPr id="120" name="Google Shape;120;p14"/>
          <p:cNvSpPr txBox="1"/>
          <p:nvPr/>
        </p:nvSpPr>
        <p:spPr>
          <a:xfrm>
            <a:off x="744648" y="5163449"/>
            <a:ext cx="1948800" cy="41991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How would you describe your school’s relationship with parents/carers?</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What voices are often missing or underrepresented?</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What kind of feedback have you received about inclusion from the community?</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How have you engaged parents/carers in anti-racist conversations so far?</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What concerns or hopes do families express most often?</a:t>
            </a:r>
            <a:endParaRPr sz="1300"/>
          </a:p>
        </p:txBody>
      </p:sp>
      <p:sp>
        <p:nvSpPr>
          <p:cNvPr id="121" name="Google Shape;121;p14"/>
          <p:cNvSpPr txBox="1"/>
          <p:nvPr/>
        </p:nvSpPr>
        <p:spPr>
          <a:xfrm>
            <a:off x="2799129" y="4420499"/>
            <a:ext cx="2054481" cy="25273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000000"/>
                </a:solidFill>
                <a:latin typeface="Poppins"/>
                <a:ea typeface="Poppins"/>
                <a:cs typeface="Poppins"/>
                <a:sym typeface="Poppins"/>
              </a:rPr>
              <a:t>STEP 2:</a:t>
            </a:r>
            <a:endParaRPr/>
          </a:p>
        </p:txBody>
      </p:sp>
      <p:sp>
        <p:nvSpPr>
          <p:cNvPr id="122" name="Google Shape;122;p14"/>
          <p:cNvSpPr txBox="1"/>
          <p:nvPr/>
        </p:nvSpPr>
        <p:spPr>
          <a:xfrm>
            <a:off x="2799129" y="4656084"/>
            <a:ext cx="2054481" cy="51689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000000"/>
                </a:solidFill>
                <a:latin typeface="Poppins"/>
                <a:ea typeface="Poppins"/>
                <a:cs typeface="Poppins"/>
                <a:sym typeface="Poppins"/>
              </a:rPr>
              <a:t>PROBLEM-SOLVE &amp; STRATEGISE </a:t>
            </a:r>
            <a:endParaRPr/>
          </a:p>
        </p:txBody>
      </p:sp>
      <p:sp>
        <p:nvSpPr>
          <p:cNvPr id="123" name="Google Shape;123;p14"/>
          <p:cNvSpPr txBox="1"/>
          <p:nvPr/>
        </p:nvSpPr>
        <p:spPr>
          <a:xfrm>
            <a:off x="2799129" y="5163449"/>
            <a:ext cx="1948800" cy="44361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barriers prevent meaningful engagement?</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formats or methods work best for your school community?</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can you centre the voices of marginalised families?</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are small wins you could aim for this term?</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Who else (e.g. community leaders, local organisations) could support this work?</a:t>
            </a:r>
            <a:endParaRPr sz="1300"/>
          </a:p>
          <a:p>
            <a:pPr indent="0" lvl="0" marL="0" marR="0" rtl="0" algn="l">
              <a:lnSpc>
                <a:spcPct val="140000"/>
              </a:lnSpc>
              <a:spcBef>
                <a:spcPts val="0"/>
              </a:spcBef>
              <a:spcAft>
                <a:spcPts val="0"/>
              </a:spcAft>
              <a:buNone/>
            </a:pPr>
            <a:r>
              <a:t/>
            </a:r>
            <a:endParaRPr b="0" i="0" sz="1100" u="none" cap="none" strike="noStrike">
              <a:solidFill>
                <a:srgbClr val="000000"/>
              </a:solidFill>
              <a:latin typeface="Poppins"/>
              <a:ea typeface="Poppins"/>
              <a:cs typeface="Poppins"/>
              <a:sym typeface="Poppins"/>
            </a:endParaRPr>
          </a:p>
        </p:txBody>
      </p:sp>
      <p:sp>
        <p:nvSpPr>
          <p:cNvPr id="124" name="Google Shape;124;p14"/>
          <p:cNvSpPr txBox="1"/>
          <p:nvPr/>
        </p:nvSpPr>
        <p:spPr>
          <a:xfrm>
            <a:off x="4853610" y="4420499"/>
            <a:ext cx="2054481" cy="25273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000000"/>
                </a:solidFill>
                <a:latin typeface="Poppins"/>
                <a:ea typeface="Poppins"/>
                <a:cs typeface="Poppins"/>
                <a:sym typeface="Poppins"/>
              </a:rPr>
              <a:t>STEP 3:</a:t>
            </a:r>
            <a:endParaRPr/>
          </a:p>
        </p:txBody>
      </p:sp>
      <p:sp>
        <p:nvSpPr>
          <p:cNvPr id="125" name="Google Shape;125;p14"/>
          <p:cNvSpPr txBox="1"/>
          <p:nvPr/>
        </p:nvSpPr>
        <p:spPr>
          <a:xfrm>
            <a:off x="4853610" y="4656084"/>
            <a:ext cx="2054481" cy="51689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000000"/>
                </a:solidFill>
                <a:latin typeface="Poppins"/>
                <a:ea typeface="Poppins"/>
                <a:cs typeface="Poppins"/>
                <a:sym typeface="Poppins"/>
              </a:rPr>
              <a:t>ACTION &amp; ACCOUNTABILITY </a:t>
            </a:r>
            <a:endParaRPr/>
          </a:p>
        </p:txBody>
      </p:sp>
      <p:sp>
        <p:nvSpPr>
          <p:cNvPr id="126" name="Google Shape;126;p14"/>
          <p:cNvSpPr txBox="1"/>
          <p:nvPr/>
        </p:nvSpPr>
        <p:spPr>
          <a:xfrm>
            <a:off x="4853610" y="5163449"/>
            <a:ext cx="1948800" cy="39621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is one thing you will do this month to engage families?</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will you ensure that your communication is inclusive and accessible?</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feedback loop will you put in place?</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Who will be responsible for following up after an event or outreach effort?</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will you share what you learn with staff and students?</a:t>
            </a:r>
            <a:endParaRPr sz="1300"/>
          </a:p>
          <a:p>
            <a:pPr indent="0" lvl="0" marL="0" marR="0" rtl="0" algn="l">
              <a:lnSpc>
                <a:spcPct val="140000"/>
              </a:lnSpc>
              <a:spcBef>
                <a:spcPts val="0"/>
              </a:spcBef>
              <a:spcAft>
                <a:spcPts val="0"/>
              </a:spcAft>
              <a:buNone/>
            </a:pPr>
            <a:r>
              <a:t/>
            </a:r>
            <a:endParaRPr b="0" i="0" sz="1100" u="none" cap="none" strike="noStrike">
              <a:solidFill>
                <a:srgbClr val="000000"/>
              </a:solidFill>
              <a:latin typeface="Poppins"/>
              <a:ea typeface="Poppins"/>
              <a:cs typeface="Poppins"/>
              <a:sym typeface="Poppins"/>
            </a:endParaRPr>
          </a:p>
        </p:txBody>
      </p:sp>
      <p:sp>
        <p:nvSpPr>
          <p:cNvPr id="127" name="Google Shape;127;p14"/>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1</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5"/>
          <p:cNvSpPr txBox="1"/>
          <p:nvPr/>
        </p:nvSpPr>
        <p:spPr>
          <a:xfrm>
            <a:off x="756000" y="1112986"/>
            <a:ext cx="5870115" cy="4095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3000" u="none" cap="none" strike="noStrike">
                <a:solidFill>
                  <a:srgbClr val="100F0D"/>
                </a:solidFill>
                <a:latin typeface="Oswald"/>
                <a:ea typeface="Oswald"/>
                <a:cs typeface="Oswald"/>
                <a:sym typeface="Oswald"/>
              </a:rPr>
              <a:t>Communication Review Checklist</a:t>
            </a:r>
            <a:endParaRPr/>
          </a:p>
        </p:txBody>
      </p:sp>
      <p:sp>
        <p:nvSpPr>
          <p:cNvPr id="133" name="Google Shape;133;p15"/>
          <p:cNvSpPr txBox="1"/>
          <p:nvPr/>
        </p:nvSpPr>
        <p:spPr>
          <a:xfrm>
            <a:off x="777240" y="1584475"/>
            <a:ext cx="5870115" cy="70993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100F0D"/>
                </a:solidFill>
                <a:latin typeface="Poppins"/>
                <a:ea typeface="Poppins"/>
                <a:cs typeface="Poppins"/>
                <a:sym typeface="Poppins"/>
              </a:rPr>
              <a:t>Purpose</a:t>
            </a:r>
            <a:r>
              <a:rPr b="0" i="0" lang="en-US" sz="1300" u="none" cap="none" strike="noStrike">
                <a:solidFill>
                  <a:srgbClr val="100F0D"/>
                </a:solidFill>
                <a:latin typeface="Poppins"/>
                <a:ea typeface="Poppins"/>
                <a:cs typeface="Poppins"/>
                <a:sym typeface="Poppins"/>
              </a:rPr>
              <a:t>: To assess how inclusive, accessible, and responsive school communications are.</a:t>
            </a:r>
            <a:endParaRPr/>
          </a:p>
          <a:p>
            <a:pPr indent="0" lvl="0" marL="0" marR="0" rtl="0" algn="l">
              <a:lnSpc>
                <a:spcPct val="140000"/>
              </a:lnSpc>
              <a:spcBef>
                <a:spcPts val="0"/>
              </a:spcBef>
              <a:spcAft>
                <a:spcPts val="0"/>
              </a:spcAft>
              <a:buNone/>
            </a:pPr>
            <a:r>
              <a:t/>
            </a:r>
            <a:endParaRPr b="0" i="0" sz="1300" u="none" cap="none" strike="noStrike">
              <a:solidFill>
                <a:srgbClr val="100F0D"/>
              </a:solidFill>
              <a:latin typeface="Poppins"/>
              <a:ea typeface="Poppins"/>
              <a:cs typeface="Poppins"/>
              <a:sym typeface="Poppins"/>
            </a:endParaRPr>
          </a:p>
        </p:txBody>
      </p:sp>
      <p:graphicFrame>
        <p:nvGraphicFramePr>
          <p:cNvPr id="134" name="Google Shape;134;p15"/>
          <p:cNvGraphicFramePr/>
          <p:nvPr/>
        </p:nvGraphicFramePr>
        <p:xfrm>
          <a:off x="766620" y="2243448"/>
          <a:ext cx="3000000" cy="3000000"/>
        </p:xfrm>
        <a:graphic>
          <a:graphicData uri="http://schemas.openxmlformats.org/drawingml/2006/table">
            <a:tbl>
              <a:tblPr>
                <a:noFill/>
                <a:tableStyleId>{B975299F-C92F-4215-98A1-EB05E1E8FA7B}</a:tableStyleId>
              </a:tblPr>
              <a:tblGrid>
                <a:gridCol w="1213475"/>
                <a:gridCol w="1098750"/>
                <a:gridCol w="1104800"/>
                <a:gridCol w="1297850"/>
                <a:gridCol w="1311850"/>
              </a:tblGrid>
              <a:tr h="1214800">
                <a:tc>
                  <a:txBody>
                    <a:bodyPr/>
                    <a:lstStyle/>
                    <a:p>
                      <a:pPr indent="0" lvl="0" marL="0" marR="0" rtl="0" algn="l">
                        <a:lnSpc>
                          <a:spcPct val="140030"/>
                        </a:lnSpc>
                        <a:spcBef>
                          <a:spcPts val="0"/>
                        </a:spcBef>
                        <a:spcAft>
                          <a:spcPts val="0"/>
                        </a:spcAft>
                        <a:buNone/>
                      </a:pPr>
                      <a:r>
                        <a:rPr b="1" lang="en-US" sz="1199" u="none" cap="none" strike="noStrike">
                          <a:solidFill>
                            <a:srgbClr val="000000"/>
                          </a:solidFill>
                          <a:latin typeface="Poppins"/>
                          <a:ea typeface="Poppins"/>
                          <a:cs typeface="Poppins"/>
                          <a:sym typeface="Poppins"/>
                        </a:rPr>
                        <a:t>Communication Type</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a:txBody>
                    <a:bodyPr/>
                    <a:lstStyle/>
                    <a:p>
                      <a:pPr indent="0" lvl="0" marL="0" marR="0" rtl="0" algn="ctr">
                        <a:lnSpc>
                          <a:spcPct val="140030"/>
                        </a:lnSpc>
                        <a:spcBef>
                          <a:spcPts val="0"/>
                        </a:spcBef>
                        <a:spcAft>
                          <a:spcPts val="0"/>
                        </a:spcAft>
                        <a:buNone/>
                      </a:pPr>
                      <a:r>
                        <a:rPr b="1" lang="en-US" sz="1199" u="none" cap="none" strike="noStrike">
                          <a:solidFill>
                            <a:srgbClr val="000000"/>
                          </a:solidFill>
                          <a:latin typeface="Poppins"/>
                          <a:ea typeface="Poppins"/>
                          <a:cs typeface="Poppins"/>
                          <a:sym typeface="Poppins"/>
                        </a:rPr>
                        <a:t>Language Used</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a:txBody>
                    <a:bodyPr/>
                    <a:lstStyle/>
                    <a:p>
                      <a:pPr indent="0" lvl="0" marL="0" marR="0" rtl="0" algn="ctr">
                        <a:lnSpc>
                          <a:spcPct val="140030"/>
                        </a:lnSpc>
                        <a:spcBef>
                          <a:spcPts val="0"/>
                        </a:spcBef>
                        <a:spcAft>
                          <a:spcPts val="0"/>
                        </a:spcAft>
                        <a:buNone/>
                      </a:pPr>
                      <a:r>
                        <a:rPr b="1" lang="en-US" sz="1199" u="none" cap="none" strike="noStrike">
                          <a:solidFill>
                            <a:srgbClr val="000000"/>
                          </a:solidFill>
                          <a:latin typeface="Poppins"/>
                          <a:ea typeface="Poppins"/>
                          <a:cs typeface="Poppins"/>
                          <a:sym typeface="Poppins"/>
                        </a:rPr>
                        <a:t>Representation (e.g. images, stories)</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a:txBody>
                    <a:bodyPr/>
                    <a:lstStyle/>
                    <a:p>
                      <a:pPr indent="0" lvl="0" marL="0" marR="0" rtl="0" algn="ctr">
                        <a:lnSpc>
                          <a:spcPct val="140030"/>
                        </a:lnSpc>
                        <a:spcBef>
                          <a:spcPts val="0"/>
                        </a:spcBef>
                        <a:spcAft>
                          <a:spcPts val="0"/>
                        </a:spcAft>
                        <a:buNone/>
                      </a:pPr>
                      <a:r>
                        <a:rPr b="1" lang="en-US" sz="1199" u="none" cap="none" strike="noStrike">
                          <a:solidFill>
                            <a:srgbClr val="000000"/>
                          </a:solidFill>
                          <a:latin typeface="Poppins"/>
                          <a:ea typeface="Poppins"/>
                          <a:cs typeface="Poppins"/>
                          <a:sym typeface="Poppins"/>
                        </a:rPr>
                        <a:t>Translation or Accessibility Considerations</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a:txBody>
                    <a:bodyPr/>
                    <a:lstStyle/>
                    <a:p>
                      <a:pPr indent="0" lvl="0" marL="0" marR="0" rtl="0" algn="ctr">
                        <a:lnSpc>
                          <a:spcPct val="140030"/>
                        </a:lnSpc>
                        <a:spcBef>
                          <a:spcPts val="0"/>
                        </a:spcBef>
                        <a:spcAft>
                          <a:spcPts val="0"/>
                        </a:spcAft>
                        <a:buNone/>
                      </a:pPr>
                      <a:r>
                        <a:rPr b="1" lang="en-US" sz="1199" u="none" cap="none" strike="noStrike">
                          <a:solidFill>
                            <a:srgbClr val="000000"/>
                          </a:solidFill>
                          <a:latin typeface="Poppins"/>
                          <a:ea typeface="Poppins"/>
                          <a:cs typeface="Poppins"/>
                          <a:sym typeface="Poppins"/>
                        </a:rPr>
                        <a:t>Areas for Improvement</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r>
              <a:tr h="717400">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Newsletter</a:t>
                      </a:r>
                      <a:endParaRPr sz="1100" u="none" cap="none" strike="noStrike"/>
                    </a:p>
                    <a:p>
                      <a:pPr indent="0" lvl="0" marL="0" marR="0" rtl="0" algn="l">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717400">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Website</a:t>
                      </a:r>
                      <a:endParaRPr sz="1100" u="none" cap="none" strike="noStrike"/>
                    </a:p>
                    <a:p>
                      <a:pPr indent="0" lvl="0" marL="0" marR="0" rtl="0" algn="l">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927850">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Parent Letters</a:t>
                      </a:r>
                      <a:endParaRPr sz="1100" u="none" cap="none" strike="noStrike"/>
                    </a:p>
                    <a:p>
                      <a:pPr indent="0" lvl="0" marL="0" marR="0" rtl="0" algn="l">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927850">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Social Media</a:t>
                      </a:r>
                      <a:endParaRPr sz="1100" u="none" cap="none" strike="noStrike"/>
                    </a:p>
                    <a:p>
                      <a:pPr indent="0" lvl="0" marL="0" marR="0" rtl="0" algn="l">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
        <p:nvSpPr>
          <p:cNvPr id="135" name="Google Shape;135;p15"/>
          <p:cNvSpPr/>
          <p:nvPr/>
        </p:nvSpPr>
        <p:spPr>
          <a:xfrm>
            <a:off x="137406" y="9295803"/>
            <a:ext cx="1280394" cy="1280394"/>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5"/>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2</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6"/>
          <p:cNvSpPr txBox="1"/>
          <p:nvPr/>
        </p:nvSpPr>
        <p:spPr>
          <a:xfrm>
            <a:off x="756000" y="623182"/>
            <a:ext cx="5870100" cy="9234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3000" u="none" cap="none" strike="noStrike">
                <a:solidFill>
                  <a:srgbClr val="100F0D"/>
                </a:solidFill>
                <a:latin typeface="Oswald"/>
                <a:ea typeface="Oswald"/>
                <a:cs typeface="Oswald"/>
                <a:sym typeface="Oswald"/>
              </a:rPr>
              <a:t>Community Conversation Planning Sheet</a:t>
            </a:r>
            <a:endParaRPr/>
          </a:p>
        </p:txBody>
      </p:sp>
      <p:sp>
        <p:nvSpPr>
          <p:cNvPr id="142" name="Google Shape;142;p16"/>
          <p:cNvSpPr txBox="1"/>
          <p:nvPr/>
        </p:nvSpPr>
        <p:spPr>
          <a:xfrm>
            <a:off x="777250" y="1546568"/>
            <a:ext cx="5870100" cy="4803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100F0D"/>
                </a:solidFill>
                <a:latin typeface="Poppins"/>
                <a:ea typeface="Poppins"/>
                <a:cs typeface="Poppins"/>
                <a:sym typeface="Poppins"/>
              </a:rPr>
              <a:t>Purpose</a:t>
            </a:r>
            <a:r>
              <a:rPr b="0" i="0" lang="en-US" sz="1300" u="none" cap="none" strike="noStrike">
                <a:solidFill>
                  <a:srgbClr val="100F0D"/>
                </a:solidFill>
                <a:latin typeface="Poppins"/>
                <a:ea typeface="Poppins"/>
                <a:cs typeface="Poppins"/>
                <a:sym typeface="Poppins"/>
              </a:rPr>
              <a:t>: To prepare for a community-focused event or meeting around race and inclusion.</a:t>
            </a:r>
            <a:endParaRPr/>
          </a:p>
        </p:txBody>
      </p:sp>
      <p:sp>
        <p:nvSpPr>
          <p:cNvPr id="143" name="Google Shape;143;p16"/>
          <p:cNvSpPr/>
          <p:nvPr/>
        </p:nvSpPr>
        <p:spPr>
          <a:xfrm>
            <a:off x="137406" y="9295803"/>
            <a:ext cx="1280394" cy="1280394"/>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6"/>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3</a:t>
            </a:r>
            <a:endParaRPr/>
          </a:p>
        </p:txBody>
      </p:sp>
      <p:sp>
        <p:nvSpPr>
          <p:cNvPr id="145" name="Google Shape;145;p16"/>
          <p:cNvSpPr txBox="1"/>
          <p:nvPr/>
        </p:nvSpPr>
        <p:spPr>
          <a:xfrm>
            <a:off x="777250" y="2171150"/>
            <a:ext cx="5870100" cy="74253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1200" u="none" cap="none" strike="noStrike">
                <a:solidFill>
                  <a:srgbClr val="100F0D"/>
                </a:solidFill>
                <a:latin typeface="Poppins"/>
                <a:ea typeface="Poppins"/>
                <a:cs typeface="Poppins"/>
                <a:sym typeface="Poppins"/>
              </a:rPr>
              <a:t>Event Title: _________________________________________</a:t>
            </a:r>
            <a:endParaRPr sz="1300"/>
          </a:p>
          <a:p>
            <a:pPr indent="0" lvl="0" marL="0" marR="0" rtl="0" algn="l">
              <a:lnSpc>
                <a:spcPct val="140000"/>
              </a:lnSpc>
              <a:spcBef>
                <a:spcPts val="0"/>
              </a:spcBef>
              <a:spcAft>
                <a:spcPts val="0"/>
              </a:spcAft>
              <a:buNone/>
            </a:pPr>
            <a:r>
              <a:rPr b="0" i="0" lang="en-US" sz="1200" u="none" cap="none" strike="noStrike">
                <a:solidFill>
                  <a:srgbClr val="100F0D"/>
                </a:solidFill>
                <a:latin typeface="Poppins"/>
                <a:ea typeface="Poppins"/>
                <a:cs typeface="Poppins"/>
                <a:sym typeface="Poppins"/>
              </a:rPr>
              <a:t>Audience: _________________________________________</a:t>
            </a:r>
            <a:endParaRPr sz="1300"/>
          </a:p>
          <a:p>
            <a:pPr indent="0" lvl="0" marL="0" marR="0" rtl="0" algn="l">
              <a:lnSpc>
                <a:spcPct val="140000"/>
              </a:lnSpc>
              <a:spcBef>
                <a:spcPts val="0"/>
              </a:spcBef>
              <a:spcAft>
                <a:spcPts val="0"/>
              </a:spcAft>
              <a:buNone/>
            </a:pPr>
            <a:r>
              <a:rPr b="0" i="0" lang="en-US" sz="1200" u="none" cap="none" strike="noStrike">
                <a:solidFill>
                  <a:srgbClr val="100F0D"/>
                </a:solidFill>
                <a:latin typeface="Poppins"/>
                <a:ea typeface="Poppins"/>
                <a:cs typeface="Poppins"/>
                <a:sym typeface="Poppins"/>
              </a:rPr>
              <a:t>Date/Time: _________________________________________</a:t>
            </a:r>
            <a:endParaRPr sz="1300"/>
          </a:p>
          <a:p>
            <a:pPr indent="0" lvl="0" marL="0" marR="0" rtl="0" algn="l">
              <a:lnSpc>
                <a:spcPct val="140000"/>
              </a:lnSpc>
              <a:spcBef>
                <a:spcPts val="0"/>
              </a:spcBef>
              <a:spcAft>
                <a:spcPts val="0"/>
              </a:spcAft>
              <a:buNone/>
            </a:pPr>
            <a:r>
              <a:rPr b="0" i="0" lang="en-US" sz="1200" u="none" cap="none" strike="noStrike">
                <a:solidFill>
                  <a:srgbClr val="100F0D"/>
                </a:solidFill>
                <a:latin typeface="Poppins"/>
                <a:ea typeface="Poppins"/>
                <a:cs typeface="Poppins"/>
                <a:sym typeface="Poppins"/>
              </a:rPr>
              <a:t>Location/Platform: ____________________________________</a:t>
            </a:r>
            <a:endParaRPr sz="1300"/>
          </a:p>
          <a:p>
            <a:pPr indent="0" lvl="0" marL="0" marR="0" rtl="0" algn="l">
              <a:lnSpc>
                <a:spcPct val="140000"/>
              </a:lnSpc>
              <a:spcBef>
                <a:spcPts val="0"/>
              </a:spcBef>
              <a:spcAft>
                <a:spcPts val="0"/>
              </a:spcAft>
              <a:buNone/>
            </a:pPr>
            <a:r>
              <a:t/>
            </a:r>
            <a:endParaRPr b="0" i="0" sz="1200" u="none" cap="none" strike="noStrike">
              <a:solidFill>
                <a:srgbClr val="100F0D"/>
              </a:solidFill>
              <a:latin typeface="Poppins"/>
              <a:ea typeface="Poppins"/>
              <a:cs typeface="Poppins"/>
              <a:sym typeface="Poppins"/>
            </a:endParaRPr>
          </a:p>
          <a:p>
            <a:pPr indent="0" lvl="0" marL="0" marR="0" rtl="0" algn="l">
              <a:lnSpc>
                <a:spcPct val="140000"/>
              </a:lnSpc>
              <a:spcBef>
                <a:spcPts val="0"/>
              </a:spcBef>
              <a:spcAft>
                <a:spcPts val="0"/>
              </a:spcAft>
              <a:buNone/>
            </a:pPr>
            <a:r>
              <a:rPr b="1" i="0" lang="en-US" sz="1200" u="none" cap="none" strike="noStrike">
                <a:solidFill>
                  <a:srgbClr val="100F0D"/>
                </a:solidFill>
                <a:latin typeface="Poppins"/>
                <a:ea typeface="Poppins"/>
                <a:cs typeface="Poppins"/>
                <a:sym typeface="Poppins"/>
              </a:rPr>
              <a:t>Objectives:</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57786" lvl="1" marL="280671" marR="0" rtl="0" algn="l">
              <a:lnSpc>
                <a:spcPct val="140000"/>
              </a:lnSpc>
              <a:spcBef>
                <a:spcPts val="0"/>
              </a:spcBef>
              <a:spcAft>
                <a:spcPts val="0"/>
              </a:spcAft>
              <a:buClr>
                <a:schemeClr val="dk1"/>
              </a:buClr>
              <a:buSzPts val="1300"/>
              <a:buFont typeface="Arial"/>
              <a:buNone/>
            </a:pPr>
            <a:r>
              <a:t/>
            </a:r>
            <a:endParaRPr b="0" i="0" sz="1200" u="none" cap="none" strike="noStrike">
              <a:solidFill>
                <a:srgbClr val="100F0D"/>
              </a:solidFill>
              <a:latin typeface="Poppins"/>
              <a:ea typeface="Poppins"/>
              <a:cs typeface="Poppins"/>
              <a:sym typeface="Poppins"/>
            </a:endParaRPr>
          </a:p>
          <a:p>
            <a:pPr indent="0" lvl="0" marL="0" marR="0" rtl="0" algn="l">
              <a:lnSpc>
                <a:spcPct val="140000"/>
              </a:lnSpc>
              <a:spcBef>
                <a:spcPts val="0"/>
              </a:spcBef>
              <a:spcAft>
                <a:spcPts val="0"/>
              </a:spcAft>
              <a:buNone/>
            </a:pPr>
            <a:r>
              <a:rPr b="1" i="0" lang="en-US" sz="1200" u="none" cap="none" strike="noStrike">
                <a:solidFill>
                  <a:srgbClr val="100F0D"/>
                </a:solidFill>
                <a:latin typeface="Poppins"/>
                <a:ea typeface="Poppins"/>
                <a:cs typeface="Poppins"/>
                <a:sym typeface="Poppins"/>
              </a:rPr>
              <a:t>Format</a:t>
            </a:r>
            <a:r>
              <a:rPr b="0" i="0" lang="en-US" sz="1200" u="none" cap="none" strike="noStrike">
                <a:solidFill>
                  <a:srgbClr val="100F0D"/>
                </a:solidFill>
                <a:latin typeface="Poppins"/>
                <a:ea typeface="Poppins"/>
                <a:cs typeface="Poppins"/>
                <a:sym typeface="Poppins"/>
              </a:rPr>
              <a:t> (circle all that apply):</a:t>
            </a:r>
            <a:endParaRPr sz="1300"/>
          </a:p>
          <a:p>
            <a:pPr indent="0" lvl="0" marL="0" marR="0" rtl="0" algn="l">
              <a:lnSpc>
                <a:spcPct val="140000"/>
              </a:lnSpc>
              <a:spcBef>
                <a:spcPts val="0"/>
              </a:spcBef>
              <a:spcAft>
                <a:spcPts val="0"/>
              </a:spcAft>
              <a:buNone/>
            </a:pPr>
            <a:r>
              <a:rPr b="0" i="0" lang="en-US" sz="1200" u="none" cap="none" strike="noStrike">
                <a:solidFill>
                  <a:srgbClr val="100F0D"/>
                </a:solidFill>
                <a:latin typeface="Poppins"/>
                <a:ea typeface="Poppins"/>
                <a:cs typeface="Poppins"/>
                <a:sym typeface="Poppins"/>
              </a:rPr>
              <a:t>☐ Presentation ☐ Panel ☐ Roundtable ☐ Breakout Groups ☐ Q&amp;A ☐ Informal </a:t>
            </a:r>
            <a:r>
              <a:rPr b="1" i="0" lang="en-US" sz="1200" u="none" cap="none" strike="noStrike">
                <a:solidFill>
                  <a:srgbClr val="100F0D"/>
                </a:solidFill>
                <a:latin typeface="Poppins"/>
                <a:ea typeface="Poppins"/>
                <a:cs typeface="Poppins"/>
                <a:sym typeface="Poppins"/>
              </a:rPr>
              <a:t>Drop-in</a:t>
            </a:r>
            <a:endParaRPr sz="1300"/>
          </a:p>
          <a:p>
            <a:pPr indent="0" lvl="0" marL="0" marR="0" rtl="0" algn="l">
              <a:lnSpc>
                <a:spcPct val="140000"/>
              </a:lnSpc>
              <a:spcBef>
                <a:spcPts val="0"/>
              </a:spcBef>
              <a:spcAft>
                <a:spcPts val="0"/>
              </a:spcAft>
              <a:buNone/>
            </a:pPr>
            <a:r>
              <a:rPr b="0" i="0" lang="en-US" sz="1200" u="none" cap="none" strike="noStrike">
                <a:solidFill>
                  <a:srgbClr val="100F0D"/>
                </a:solidFill>
                <a:latin typeface="Poppins"/>
                <a:ea typeface="Poppins"/>
                <a:cs typeface="Poppins"/>
                <a:sym typeface="Poppins"/>
              </a:rPr>
              <a:t>Key Questions/Topics:</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57786" lvl="1" marL="280671" marR="0" rtl="0" algn="l">
              <a:lnSpc>
                <a:spcPct val="140000"/>
              </a:lnSpc>
              <a:spcBef>
                <a:spcPts val="0"/>
              </a:spcBef>
              <a:spcAft>
                <a:spcPts val="0"/>
              </a:spcAft>
              <a:buClr>
                <a:schemeClr val="dk1"/>
              </a:buClr>
              <a:buSzPts val="1300"/>
              <a:buFont typeface="Arial"/>
              <a:buNone/>
            </a:pPr>
            <a:r>
              <a:t/>
            </a:r>
            <a:endParaRPr b="0" i="0" sz="1200" u="none" cap="none" strike="noStrike">
              <a:solidFill>
                <a:srgbClr val="100F0D"/>
              </a:solidFill>
              <a:latin typeface="Poppins"/>
              <a:ea typeface="Poppins"/>
              <a:cs typeface="Poppins"/>
              <a:sym typeface="Poppins"/>
            </a:endParaRPr>
          </a:p>
          <a:p>
            <a:pPr indent="0" lvl="0" marL="0" marR="0" rtl="0" algn="l">
              <a:lnSpc>
                <a:spcPct val="140000"/>
              </a:lnSpc>
              <a:spcBef>
                <a:spcPts val="0"/>
              </a:spcBef>
              <a:spcAft>
                <a:spcPts val="0"/>
              </a:spcAft>
              <a:buNone/>
            </a:pPr>
            <a:r>
              <a:rPr b="0" i="0" lang="en-US" sz="1200" u="none" cap="none" strike="noStrike">
                <a:solidFill>
                  <a:srgbClr val="100F0D"/>
                </a:solidFill>
                <a:latin typeface="Poppins"/>
                <a:ea typeface="Poppins"/>
                <a:cs typeface="Poppins"/>
                <a:sym typeface="Poppins"/>
              </a:rPr>
              <a:t>Support/Resources Needed:</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57786" lvl="1" marL="280671" marR="0" rtl="0" algn="l">
              <a:lnSpc>
                <a:spcPct val="140000"/>
              </a:lnSpc>
              <a:spcBef>
                <a:spcPts val="0"/>
              </a:spcBef>
              <a:spcAft>
                <a:spcPts val="0"/>
              </a:spcAft>
              <a:buClr>
                <a:schemeClr val="dk1"/>
              </a:buClr>
              <a:buSzPts val="1300"/>
              <a:buFont typeface="Arial"/>
              <a:buNone/>
            </a:pPr>
            <a:r>
              <a:t/>
            </a:r>
            <a:endParaRPr b="0" i="0" sz="1200" u="none" cap="none" strike="noStrike">
              <a:solidFill>
                <a:srgbClr val="100F0D"/>
              </a:solidFill>
              <a:latin typeface="Poppins"/>
              <a:ea typeface="Poppins"/>
              <a:cs typeface="Poppins"/>
              <a:sym typeface="Poppins"/>
            </a:endParaRPr>
          </a:p>
          <a:p>
            <a:pPr indent="0" lvl="0" marL="0" marR="0" rtl="0" algn="l">
              <a:lnSpc>
                <a:spcPct val="140000"/>
              </a:lnSpc>
              <a:spcBef>
                <a:spcPts val="0"/>
              </a:spcBef>
              <a:spcAft>
                <a:spcPts val="0"/>
              </a:spcAft>
              <a:buNone/>
            </a:pPr>
            <a:r>
              <a:rPr b="0" i="0" lang="en-US" sz="1200" u="none" cap="none" strike="noStrike">
                <a:solidFill>
                  <a:srgbClr val="100F0D"/>
                </a:solidFill>
                <a:latin typeface="Poppins"/>
                <a:ea typeface="Poppins"/>
                <a:cs typeface="Poppins"/>
                <a:sym typeface="Poppins"/>
              </a:rPr>
              <a:t>Follow-Up Plans:</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133986" lvl="1" marL="280671" marR="0" rtl="0" algn="l">
              <a:lnSpc>
                <a:spcPct val="140000"/>
              </a:lnSpc>
              <a:spcBef>
                <a:spcPts val="0"/>
              </a:spcBef>
              <a:spcAft>
                <a:spcPts val="0"/>
              </a:spcAft>
              <a:buClr>
                <a:srgbClr val="100F0D"/>
              </a:buClr>
              <a:buSzPts val="1200"/>
              <a:buFont typeface="Arial"/>
              <a:buChar char="•"/>
            </a:pPr>
            <a:r>
              <a:rPr b="0" i="0" lang="en-US" sz="1200" u="none" cap="none" strike="noStrike">
                <a:solidFill>
                  <a:srgbClr val="100F0D"/>
                </a:solidFill>
                <a:latin typeface="Poppins"/>
                <a:ea typeface="Poppins"/>
                <a:cs typeface="Poppins"/>
                <a:sym typeface="Poppins"/>
              </a:rPr>
              <a:t> </a:t>
            </a:r>
            <a:endParaRPr sz="1300"/>
          </a:p>
          <a:p>
            <a:pPr indent="-57786" lvl="1" marL="280671" marR="0" rtl="0" algn="l">
              <a:lnSpc>
                <a:spcPct val="140000"/>
              </a:lnSpc>
              <a:spcBef>
                <a:spcPts val="0"/>
              </a:spcBef>
              <a:spcAft>
                <a:spcPts val="0"/>
              </a:spcAft>
              <a:buClr>
                <a:schemeClr val="dk1"/>
              </a:buClr>
              <a:buSzPts val="1300"/>
              <a:buFont typeface="Arial"/>
              <a:buNone/>
            </a:pPr>
            <a:r>
              <a:t/>
            </a:r>
            <a:endParaRPr b="0" i="0" sz="1200" u="none" cap="none" strike="noStrike">
              <a:solidFill>
                <a:srgbClr val="100F0D"/>
              </a:solidFill>
              <a:latin typeface="Poppins"/>
              <a:ea typeface="Poppins"/>
              <a:cs typeface="Poppins"/>
              <a:sym typeface="Poppins"/>
            </a:endParaRPr>
          </a:p>
          <a:p>
            <a:pPr indent="0" lvl="0" marL="0" marR="0" rtl="0" algn="l">
              <a:lnSpc>
                <a:spcPct val="140000"/>
              </a:lnSpc>
              <a:spcBef>
                <a:spcPts val="0"/>
              </a:spcBef>
              <a:spcAft>
                <a:spcPts val="0"/>
              </a:spcAft>
              <a:buNone/>
            </a:pPr>
            <a:r>
              <a:t/>
            </a:r>
            <a:endParaRPr b="0" i="0" sz="1200" u="none" cap="none" strike="noStrike">
              <a:solidFill>
                <a:srgbClr val="100F0D"/>
              </a:solidFill>
              <a:latin typeface="Poppins"/>
              <a:ea typeface="Poppins"/>
              <a:cs typeface="Poppins"/>
              <a:sym typeface="Poppi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grpSp>
        <p:nvGrpSpPr>
          <p:cNvPr id="150" name="Google Shape;150;p17"/>
          <p:cNvGrpSpPr/>
          <p:nvPr/>
        </p:nvGrpSpPr>
        <p:grpSpPr>
          <a:xfrm>
            <a:off x="489700" y="2616057"/>
            <a:ext cx="6580599" cy="1832703"/>
            <a:chOff x="0" y="-28575"/>
            <a:chExt cx="2358338" cy="656800"/>
          </a:xfrm>
        </p:grpSpPr>
        <p:sp>
          <p:nvSpPr>
            <p:cNvPr id="151" name="Google Shape;151;p17"/>
            <p:cNvSpPr/>
            <p:nvPr/>
          </p:nvSpPr>
          <p:spPr>
            <a:xfrm>
              <a:off x="0" y="0"/>
              <a:ext cx="2358338" cy="628225"/>
            </a:xfrm>
            <a:custGeom>
              <a:rect b="b" l="l" r="r" t="t"/>
              <a:pathLst>
                <a:path extrusionOk="0" h="628225" w="2358338">
                  <a:moveTo>
                    <a:pt x="24706" y="0"/>
                  </a:moveTo>
                  <a:lnTo>
                    <a:pt x="2333632" y="0"/>
                  </a:lnTo>
                  <a:cubicBezTo>
                    <a:pt x="2340185" y="0"/>
                    <a:pt x="2346469" y="2603"/>
                    <a:pt x="2351102" y="7236"/>
                  </a:cubicBezTo>
                  <a:cubicBezTo>
                    <a:pt x="2355735" y="11869"/>
                    <a:pt x="2358338" y="18154"/>
                    <a:pt x="2358338" y="24706"/>
                  </a:cubicBezTo>
                  <a:lnTo>
                    <a:pt x="2358338" y="603519"/>
                  </a:lnTo>
                  <a:cubicBezTo>
                    <a:pt x="2358338" y="610071"/>
                    <a:pt x="2355735" y="616355"/>
                    <a:pt x="2351102" y="620988"/>
                  </a:cubicBezTo>
                  <a:cubicBezTo>
                    <a:pt x="2346469" y="625622"/>
                    <a:pt x="2340185" y="628225"/>
                    <a:pt x="2333632" y="628225"/>
                  </a:cubicBezTo>
                  <a:lnTo>
                    <a:pt x="24706" y="628225"/>
                  </a:lnTo>
                  <a:cubicBezTo>
                    <a:pt x="18154" y="628225"/>
                    <a:pt x="11869" y="625622"/>
                    <a:pt x="7236" y="620988"/>
                  </a:cubicBezTo>
                  <a:cubicBezTo>
                    <a:pt x="2603" y="616355"/>
                    <a:pt x="0" y="610071"/>
                    <a:pt x="0" y="603519"/>
                  </a:cubicBezTo>
                  <a:lnTo>
                    <a:pt x="0" y="24706"/>
                  </a:lnTo>
                  <a:cubicBezTo>
                    <a:pt x="0" y="18154"/>
                    <a:pt x="2603" y="11869"/>
                    <a:pt x="7236" y="7236"/>
                  </a:cubicBezTo>
                  <a:cubicBezTo>
                    <a:pt x="11869" y="2603"/>
                    <a:pt x="18154" y="0"/>
                    <a:pt x="24706"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7"/>
            <p:cNvSpPr txBox="1"/>
            <p:nvPr/>
          </p:nvSpPr>
          <p:spPr>
            <a:xfrm>
              <a:off x="0" y="-28575"/>
              <a:ext cx="2358338" cy="656800"/>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53" name="Google Shape;153;p17"/>
          <p:cNvGrpSpPr/>
          <p:nvPr/>
        </p:nvGrpSpPr>
        <p:grpSpPr>
          <a:xfrm>
            <a:off x="489700" y="4774542"/>
            <a:ext cx="3164115" cy="1863373"/>
            <a:chOff x="0" y="-28575"/>
            <a:chExt cx="1133947" cy="667791"/>
          </a:xfrm>
        </p:grpSpPr>
        <p:sp>
          <p:nvSpPr>
            <p:cNvPr id="154" name="Google Shape;154;p17"/>
            <p:cNvSpPr/>
            <p:nvPr/>
          </p:nvSpPr>
          <p:spPr>
            <a:xfrm>
              <a:off x="0" y="0"/>
              <a:ext cx="1133947" cy="639216"/>
            </a:xfrm>
            <a:custGeom>
              <a:rect b="b" l="l" r="r" t="t"/>
              <a:pathLst>
                <a:path extrusionOk="0"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7"/>
            <p:cNvSpPr txBox="1"/>
            <p:nvPr/>
          </p:nvSpPr>
          <p:spPr>
            <a:xfrm>
              <a:off x="0" y="-28575"/>
              <a:ext cx="1133947" cy="667791"/>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56" name="Google Shape;156;p17"/>
          <p:cNvGrpSpPr/>
          <p:nvPr/>
        </p:nvGrpSpPr>
        <p:grpSpPr>
          <a:xfrm>
            <a:off x="489700" y="6862981"/>
            <a:ext cx="3164115" cy="3471033"/>
            <a:chOff x="0" y="-28575"/>
            <a:chExt cx="1133947" cy="1243940"/>
          </a:xfrm>
        </p:grpSpPr>
        <p:sp>
          <p:nvSpPr>
            <p:cNvPr id="157" name="Google Shape;157;p17"/>
            <p:cNvSpPr/>
            <p:nvPr/>
          </p:nvSpPr>
          <p:spPr>
            <a:xfrm>
              <a:off x="0" y="0"/>
              <a:ext cx="1133947" cy="1215365"/>
            </a:xfrm>
            <a:custGeom>
              <a:rect b="b" l="l" r="r" t="t"/>
              <a:pathLst>
                <a:path extrusionOk="0" h="1215365" w="1133947">
                  <a:moveTo>
                    <a:pt x="51383" y="0"/>
                  </a:moveTo>
                  <a:lnTo>
                    <a:pt x="1082565" y="0"/>
                  </a:lnTo>
                  <a:cubicBezTo>
                    <a:pt x="1096192" y="0"/>
                    <a:pt x="1109262" y="5414"/>
                    <a:pt x="1118898" y="15050"/>
                  </a:cubicBezTo>
                  <a:cubicBezTo>
                    <a:pt x="1128534" y="24686"/>
                    <a:pt x="1133947" y="37755"/>
                    <a:pt x="1133947" y="51383"/>
                  </a:cubicBezTo>
                  <a:lnTo>
                    <a:pt x="1133947" y="1163983"/>
                  </a:lnTo>
                  <a:cubicBezTo>
                    <a:pt x="1133947" y="1192360"/>
                    <a:pt x="1110943" y="1215365"/>
                    <a:pt x="1082565" y="1215365"/>
                  </a:cubicBezTo>
                  <a:lnTo>
                    <a:pt x="51383" y="1215365"/>
                  </a:lnTo>
                  <a:cubicBezTo>
                    <a:pt x="37755" y="1215365"/>
                    <a:pt x="24686" y="1209952"/>
                    <a:pt x="15050" y="1200316"/>
                  </a:cubicBezTo>
                  <a:cubicBezTo>
                    <a:pt x="5414" y="1190679"/>
                    <a:pt x="0" y="1177610"/>
                    <a:pt x="0" y="1163983"/>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7"/>
            <p:cNvSpPr txBox="1"/>
            <p:nvPr/>
          </p:nvSpPr>
          <p:spPr>
            <a:xfrm>
              <a:off x="0" y="-28575"/>
              <a:ext cx="1133947" cy="1243940"/>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59" name="Google Shape;159;p17"/>
          <p:cNvGrpSpPr/>
          <p:nvPr/>
        </p:nvGrpSpPr>
        <p:grpSpPr>
          <a:xfrm>
            <a:off x="3906184" y="6862981"/>
            <a:ext cx="3164115" cy="1641055"/>
            <a:chOff x="0" y="-28575"/>
            <a:chExt cx="1133947" cy="588117"/>
          </a:xfrm>
        </p:grpSpPr>
        <p:sp>
          <p:nvSpPr>
            <p:cNvPr id="160" name="Google Shape;160;p17"/>
            <p:cNvSpPr/>
            <p:nvPr/>
          </p:nvSpPr>
          <p:spPr>
            <a:xfrm>
              <a:off x="0" y="0"/>
              <a:ext cx="1133947" cy="559542"/>
            </a:xfrm>
            <a:custGeom>
              <a:rect b="b" l="l" r="r" t="t"/>
              <a:pathLst>
                <a:path extrusionOk="0"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7"/>
            <p:cNvSpPr txBox="1"/>
            <p:nvPr/>
          </p:nvSpPr>
          <p:spPr>
            <a:xfrm>
              <a:off x="0" y="-28575"/>
              <a:ext cx="1133947" cy="588117"/>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62" name="Google Shape;162;p17"/>
          <p:cNvGrpSpPr/>
          <p:nvPr/>
        </p:nvGrpSpPr>
        <p:grpSpPr>
          <a:xfrm>
            <a:off x="3906184" y="8692959"/>
            <a:ext cx="3164115" cy="1641055"/>
            <a:chOff x="0" y="-28575"/>
            <a:chExt cx="1133947" cy="588117"/>
          </a:xfrm>
        </p:grpSpPr>
        <p:sp>
          <p:nvSpPr>
            <p:cNvPr id="163" name="Google Shape;163;p17"/>
            <p:cNvSpPr/>
            <p:nvPr/>
          </p:nvSpPr>
          <p:spPr>
            <a:xfrm>
              <a:off x="0" y="0"/>
              <a:ext cx="1133947" cy="559542"/>
            </a:xfrm>
            <a:custGeom>
              <a:rect b="b" l="l" r="r" t="t"/>
              <a:pathLst>
                <a:path extrusionOk="0"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7"/>
            <p:cNvSpPr txBox="1"/>
            <p:nvPr/>
          </p:nvSpPr>
          <p:spPr>
            <a:xfrm>
              <a:off x="0" y="-28575"/>
              <a:ext cx="1133947" cy="588117"/>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65" name="Google Shape;165;p17"/>
          <p:cNvGrpSpPr/>
          <p:nvPr/>
        </p:nvGrpSpPr>
        <p:grpSpPr>
          <a:xfrm>
            <a:off x="3906184" y="4774542"/>
            <a:ext cx="3164115" cy="1863373"/>
            <a:chOff x="0" y="-28575"/>
            <a:chExt cx="1133947" cy="667791"/>
          </a:xfrm>
        </p:grpSpPr>
        <p:sp>
          <p:nvSpPr>
            <p:cNvPr id="166" name="Google Shape;166;p17"/>
            <p:cNvSpPr/>
            <p:nvPr/>
          </p:nvSpPr>
          <p:spPr>
            <a:xfrm>
              <a:off x="0" y="0"/>
              <a:ext cx="1133947" cy="639216"/>
            </a:xfrm>
            <a:custGeom>
              <a:rect b="b" l="l" r="r" t="t"/>
              <a:pathLst>
                <a:path extrusionOk="0"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7"/>
            <p:cNvSpPr txBox="1"/>
            <p:nvPr/>
          </p:nvSpPr>
          <p:spPr>
            <a:xfrm>
              <a:off x="0" y="-28575"/>
              <a:ext cx="1133947" cy="667791"/>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cxnSp>
        <p:nvCxnSpPr>
          <p:cNvPr id="168" name="Google Shape;168;p17"/>
          <p:cNvCxnSpPr/>
          <p:nvPr/>
        </p:nvCxnSpPr>
        <p:spPr>
          <a:xfrm>
            <a:off x="4813011" y="1378013"/>
            <a:ext cx="1895185" cy="0"/>
          </a:xfrm>
          <a:prstGeom prst="straightConnector1">
            <a:avLst/>
          </a:prstGeom>
          <a:noFill/>
          <a:ln cap="flat" cmpd="sng" w="9525">
            <a:solidFill>
              <a:srgbClr val="000000"/>
            </a:solidFill>
            <a:prstDash val="solid"/>
            <a:round/>
            <a:headEnd len="sm" w="sm" type="none"/>
            <a:tailEnd len="sm" w="sm" type="none"/>
          </a:ln>
        </p:spPr>
      </p:cxnSp>
      <p:cxnSp>
        <p:nvCxnSpPr>
          <p:cNvPr id="169" name="Google Shape;169;p17"/>
          <p:cNvCxnSpPr/>
          <p:nvPr/>
        </p:nvCxnSpPr>
        <p:spPr>
          <a:xfrm>
            <a:off x="4813011" y="1806638"/>
            <a:ext cx="1895185" cy="0"/>
          </a:xfrm>
          <a:prstGeom prst="straightConnector1">
            <a:avLst/>
          </a:prstGeom>
          <a:noFill/>
          <a:ln cap="flat" cmpd="sng" w="9525">
            <a:solidFill>
              <a:srgbClr val="000000"/>
            </a:solidFill>
            <a:prstDash val="solid"/>
            <a:round/>
            <a:headEnd len="sm" w="sm" type="none"/>
            <a:tailEnd len="sm" w="sm" type="none"/>
          </a:ln>
        </p:spPr>
      </p:cxnSp>
      <p:sp>
        <p:nvSpPr>
          <p:cNvPr id="170" name="Google Shape;170;p17"/>
          <p:cNvSpPr txBox="1"/>
          <p:nvPr/>
        </p:nvSpPr>
        <p:spPr>
          <a:xfrm>
            <a:off x="2496514" y="2333842"/>
            <a:ext cx="2566973"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TOP 4 ACHIEVEMENTS</a:t>
            </a:r>
            <a:endParaRPr/>
          </a:p>
        </p:txBody>
      </p:sp>
      <p:sp>
        <p:nvSpPr>
          <p:cNvPr id="171" name="Google Shape;171;p17"/>
          <p:cNvSpPr txBox="1"/>
          <p:nvPr/>
        </p:nvSpPr>
        <p:spPr>
          <a:xfrm>
            <a:off x="646956" y="4470543"/>
            <a:ext cx="2849603"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WHAT DID I DO WELL?</a:t>
            </a:r>
            <a:endParaRPr/>
          </a:p>
        </p:txBody>
      </p:sp>
      <p:sp>
        <p:nvSpPr>
          <p:cNvPr id="172" name="Google Shape;172;p17"/>
          <p:cNvSpPr txBox="1"/>
          <p:nvPr/>
        </p:nvSpPr>
        <p:spPr>
          <a:xfrm>
            <a:off x="489700" y="6609340"/>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AREAS OF CHALLENGE</a:t>
            </a:r>
            <a:endParaRPr/>
          </a:p>
        </p:txBody>
      </p:sp>
      <p:sp>
        <p:nvSpPr>
          <p:cNvPr id="173" name="Google Shape;173;p17"/>
          <p:cNvSpPr txBox="1"/>
          <p:nvPr/>
        </p:nvSpPr>
        <p:spPr>
          <a:xfrm>
            <a:off x="3906184" y="6637915"/>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BIGGEST LESSONS</a:t>
            </a:r>
            <a:endParaRPr/>
          </a:p>
        </p:txBody>
      </p:sp>
      <p:sp>
        <p:nvSpPr>
          <p:cNvPr id="174" name="Google Shape;174;p17"/>
          <p:cNvSpPr txBox="1"/>
          <p:nvPr/>
        </p:nvSpPr>
        <p:spPr>
          <a:xfrm>
            <a:off x="3906184" y="8477418"/>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REMINDER</a:t>
            </a:r>
            <a:endParaRPr/>
          </a:p>
        </p:txBody>
      </p:sp>
      <p:sp>
        <p:nvSpPr>
          <p:cNvPr id="175" name="Google Shape;175;p17"/>
          <p:cNvSpPr txBox="1"/>
          <p:nvPr/>
        </p:nvSpPr>
        <p:spPr>
          <a:xfrm>
            <a:off x="4052421" y="4470543"/>
            <a:ext cx="2871642"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HOW CAN I IMPROVE?</a:t>
            </a:r>
            <a:endParaRPr/>
          </a:p>
        </p:txBody>
      </p:sp>
      <p:sp>
        <p:nvSpPr>
          <p:cNvPr id="176" name="Google Shape;176;p17"/>
          <p:cNvSpPr txBox="1"/>
          <p:nvPr/>
        </p:nvSpPr>
        <p:spPr>
          <a:xfrm>
            <a:off x="489700" y="1039241"/>
            <a:ext cx="3416484" cy="10668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500" u="none" cap="none" strike="noStrike">
                <a:solidFill>
                  <a:srgbClr val="000000"/>
                </a:solidFill>
                <a:latin typeface="Oswald"/>
                <a:ea typeface="Oswald"/>
                <a:cs typeface="Oswald"/>
                <a:sym typeface="Oswald"/>
              </a:rPr>
              <a:t>End of Month Reflection</a:t>
            </a:r>
            <a:endParaRPr/>
          </a:p>
        </p:txBody>
      </p:sp>
      <p:sp>
        <p:nvSpPr>
          <p:cNvPr id="177" name="Google Shape;177;p17"/>
          <p:cNvSpPr txBox="1"/>
          <p:nvPr/>
        </p:nvSpPr>
        <p:spPr>
          <a:xfrm>
            <a:off x="4196155" y="1142932"/>
            <a:ext cx="616800" cy="2001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DD8012"/>
                </a:solidFill>
                <a:latin typeface="Poppins"/>
                <a:ea typeface="Poppins"/>
                <a:cs typeface="Poppins"/>
                <a:sym typeface="Poppins"/>
              </a:rPr>
              <a:t>NAME</a:t>
            </a:r>
            <a:endParaRPr sz="1300"/>
          </a:p>
        </p:txBody>
      </p:sp>
      <p:sp>
        <p:nvSpPr>
          <p:cNvPr id="178" name="Google Shape;178;p17"/>
          <p:cNvSpPr txBox="1"/>
          <p:nvPr/>
        </p:nvSpPr>
        <p:spPr>
          <a:xfrm>
            <a:off x="4196155" y="1542161"/>
            <a:ext cx="454200" cy="2001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DD8012"/>
                </a:solidFill>
                <a:latin typeface="Poppins"/>
                <a:ea typeface="Poppins"/>
                <a:cs typeface="Poppins"/>
                <a:sym typeface="Poppins"/>
              </a:rPr>
              <a:t>DATE</a:t>
            </a:r>
            <a:endParaRPr sz="1300"/>
          </a:p>
        </p:txBody>
      </p:sp>
      <p:sp>
        <p:nvSpPr>
          <p:cNvPr id="179" name="Google Shape;179;p17"/>
          <p:cNvSpPr txBox="1"/>
          <p:nvPr/>
        </p:nvSpPr>
        <p:spPr>
          <a:xfrm>
            <a:off x="4196155" y="1940777"/>
            <a:ext cx="2512040" cy="26924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DD8012"/>
                </a:solidFill>
                <a:latin typeface="Poppins"/>
                <a:ea typeface="Poppins"/>
                <a:cs typeface="Poppins"/>
                <a:sym typeface="Poppins"/>
              </a:rPr>
              <a:t>S M T W T F 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