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6858000" cy="9144000"/>
  <p:embeddedFontLst>
    <p:embeddedFont>
      <p:font typeface="Oswald Bold" charset="1" panose="00000800000000000000"/>
      <p:regular r:id="rId11"/>
    </p:embeddedFont>
    <p:embeddedFont>
      <p:font typeface="Futura Medium" charset="1" panose="020B0502020204020303"/>
      <p:regular r:id="rId12"/>
    </p:embeddedFont>
    <p:embeddedFont>
      <p:font typeface="Futura" charset="1" panose="020B0502020204020303"/>
      <p:regular r:id="rId13"/>
    </p:embeddedFont>
    <p:embeddedFont>
      <p:font typeface="Futura Bold" charset="1" panose="020B0702020204020203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0F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2850242"/>
            <a:ext cx="5054449" cy="3457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10"/>
              </a:lnSpc>
            </a:pPr>
            <a:r>
              <a:rPr lang="en-US" sz="59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EQUILEAD RESOURCES</a:t>
            </a:r>
          </a:p>
          <a:p>
            <a:pPr algn="l">
              <a:lnSpc>
                <a:spcPts val="4140"/>
              </a:lnSpc>
            </a:pPr>
          </a:p>
          <a:p>
            <a:pPr algn="l">
              <a:lnSpc>
                <a:spcPts val="4140"/>
              </a:lnSpc>
            </a:pPr>
            <a:r>
              <a:rPr lang="en-US" sz="46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May: Measuring Impact</a:t>
            </a:r>
          </a:p>
          <a:p>
            <a:pPr algn="l">
              <a:lnSpc>
                <a:spcPts val="4140"/>
              </a:lnSpc>
            </a:pP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810344" y="6898367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7" y="0"/>
                </a:lnTo>
                <a:lnTo>
                  <a:pt x="2442787" y="2442788"/>
                </a:lnTo>
                <a:lnTo>
                  <a:pt x="0" y="24427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810449" y="3288196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8" y="0"/>
                </a:lnTo>
                <a:lnTo>
                  <a:pt x="2442788" y="2442787"/>
                </a:lnTo>
                <a:lnTo>
                  <a:pt x="0" y="24427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23704" y="230176"/>
            <a:ext cx="2139982" cy="2139982"/>
          </a:xfrm>
          <a:custGeom>
            <a:avLst/>
            <a:gdLst/>
            <a:ahLst/>
            <a:cxnLst/>
            <a:rect r="r" b="b" t="t" l="l"/>
            <a:pathLst>
              <a:path h="2139982" w="2139982">
                <a:moveTo>
                  <a:pt x="0" y="0"/>
                </a:moveTo>
                <a:lnTo>
                  <a:pt x="2139983" y="0"/>
                </a:lnTo>
                <a:lnTo>
                  <a:pt x="2139983" y="2139982"/>
                </a:lnTo>
                <a:lnTo>
                  <a:pt x="0" y="21399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964404" y="721587"/>
            <a:ext cx="1867244" cy="449070"/>
            <a:chOff x="0" y="0"/>
            <a:chExt cx="2489659" cy="598760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PREPARED BY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55860"/>
              <a:ext cx="2489659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Apex Educate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789251" y="1300167"/>
            <a:ext cx="2042397" cy="449070"/>
            <a:chOff x="0" y="0"/>
            <a:chExt cx="2723196" cy="598760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233537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FOUNDER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255860"/>
              <a:ext cx="2723196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Rachel Clarke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4975152" y="9516616"/>
            <a:ext cx="1884969" cy="623809"/>
            <a:chOff x="0" y="0"/>
            <a:chExt cx="2513292" cy="831745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320570"/>
              <a:ext cx="2513292" cy="5111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@apex.educate</a:t>
              </a:r>
            </a:p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www.apex-educate.co.uk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23633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WEB: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810344" y="9697591"/>
            <a:ext cx="2036034" cy="442834"/>
            <a:chOff x="0" y="0"/>
            <a:chExt cx="2714712" cy="590445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9525"/>
              <a:ext cx="2714712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000"/>
                </a:lnSpc>
              </a:pPr>
              <a:r>
                <a:rPr lang="en-US" sz="1000" b="true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ADDRESS: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320570"/>
              <a:ext cx="2587988" cy="2698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440"/>
                </a:lnSpc>
              </a:pPr>
              <a:r>
                <a:rPr lang="en-US" sz="12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admin@apex-educate.co.uk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23036" y="1043024"/>
            <a:ext cx="640197" cy="640197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756000" y="1305972"/>
            <a:ext cx="6048000" cy="1624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In May, the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focus is on assessing the impact of an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ti-racist work so far. School leaders are invited to gather feedback from students, staff, and families; reflect on progress toward goals; and identify any persistent gaps. Understanding what’s working (and what isn’t) is crucial for sustainable change.</a:t>
            </a: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This toolkit provides structured tools to capture feedback, analyse findings, and inform future action.</a:t>
            </a:r>
          </a:p>
          <a:p>
            <a:pPr algn="l">
              <a:lnSpc>
                <a:spcPts val="1819"/>
              </a:lnSpc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756000" y="756000"/>
            <a:ext cx="549588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Overview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45901" y="3930427"/>
            <a:ext cx="6048000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o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help partners reflect honestly and practically on progress and gaps.</a:t>
            </a:r>
          </a:p>
          <a:p>
            <a:pPr algn="l">
              <a:lnSpc>
                <a:spcPts val="1819"/>
              </a:lnSpc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744648" y="3454177"/>
            <a:ext cx="5495887" cy="46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spc="5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Monthly Check-In Guide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744648" y="4273020"/>
            <a:ext cx="2054481" cy="4312462"/>
            <a:chOff x="0" y="0"/>
            <a:chExt cx="736280" cy="154548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36280" cy="1545489"/>
            </a:xfrm>
            <a:custGeom>
              <a:avLst/>
              <a:gdLst/>
              <a:ahLst/>
              <a:cxnLst/>
              <a:rect r="r" b="b" t="t" l="l"/>
              <a:pathLst>
                <a:path h="1545489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545489"/>
                  </a:lnTo>
                  <a:lnTo>
                    <a:pt x="0" y="1545489"/>
                  </a:lnTo>
                  <a:close/>
                </a:path>
              </a:pathLst>
            </a:custGeom>
            <a:solidFill>
              <a:srgbClr val="0B0B0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57150"/>
              <a:ext cx="736280" cy="16026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799129" y="4273020"/>
            <a:ext cx="2054481" cy="4312462"/>
            <a:chOff x="0" y="0"/>
            <a:chExt cx="736280" cy="154548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36280" cy="1545489"/>
            </a:xfrm>
            <a:custGeom>
              <a:avLst/>
              <a:gdLst/>
              <a:ahLst/>
              <a:cxnLst/>
              <a:rect r="r" b="b" t="t" l="l"/>
              <a:pathLst>
                <a:path h="1545489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545489"/>
                  </a:lnTo>
                  <a:lnTo>
                    <a:pt x="0" y="1545489"/>
                  </a:lnTo>
                  <a:close/>
                </a:path>
              </a:pathLst>
            </a:custGeom>
            <a:solidFill>
              <a:srgbClr val="FAF8F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736280" cy="16026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4853610" y="4273020"/>
            <a:ext cx="2054481" cy="4312462"/>
            <a:chOff x="0" y="0"/>
            <a:chExt cx="736280" cy="1545489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36280" cy="1545489"/>
            </a:xfrm>
            <a:custGeom>
              <a:avLst/>
              <a:gdLst/>
              <a:ahLst/>
              <a:cxnLst/>
              <a:rect r="r" b="b" t="t" l="l"/>
              <a:pathLst>
                <a:path h="1545489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545489"/>
                  </a:lnTo>
                  <a:lnTo>
                    <a:pt x="0" y="1545489"/>
                  </a:lnTo>
                  <a:close/>
                </a:path>
              </a:pathLst>
            </a:custGeom>
            <a:solidFill>
              <a:srgbClr val="DF8C3C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736280" cy="16026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744648" y="4420499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TEP 1: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44648" y="4656084"/>
            <a:ext cx="2054481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RE</a:t>
            </a: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FLECT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44648" y="5163449"/>
            <a:ext cx="1948667" cy="27412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are</a:t>
            </a: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 you proud of since the programme began?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feedback has stood out to you most?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Where do you feel momentum is growing?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Where do you feel stuck or unclear?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How has your own understanding of impact shifted?</a:t>
            </a:r>
          </a:p>
          <a:p>
            <a:pPr algn="l">
              <a:lnSpc>
                <a:spcPts val="1680"/>
              </a:lnSpc>
            </a:pPr>
          </a:p>
        </p:txBody>
      </p:sp>
      <p:sp>
        <p:nvSpPr>
          <p:cNvPr name="TextBox 20" id="20"/>
          <p:cNvSpPr txBox="true"/>
          <p:nvPr/>
        </p:nvSpPr>
        <p:spPr>
          <a:xfrm rot="0">
            <a:off x="2799129" y="4420499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2: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799129" y="4656084"/>
            <a:ext cx="2054481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PROBLEM-SO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LVE &amp; STRATEGISE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799129" y="5163449"/>
            <a:ext cx="1948667" cy="31603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evidence is missing or difficult to collect?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patterns or themes are emerging from the feedback?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you share findi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ngs with your staff or wider community?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frameworks or tools could help with data analysis?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you address areas that haven’t shown progress?</a:t>
            </a:r>
          </a:p>
          <a:p>
            <a:pPr algn="l">
              <a:lnSpc>
                <a:spcPts val="1680"/>
              </a:lnSpc>
            </a:pPr>
          </a:p>
        </p:txBody>
      </p:sp>
      <p:sp>
        <p:nvSpPr>
          <p:cNvPr name="TextBox 23" id="23"/>
          <p:cNvSpPr txBox="true"/>
          <p:nvPr/>
        </p:nvSpPr>
        <p:spPr>
          <a:xfrm rot="0">
            <a:off x="4853610" y="4420499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3: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853610" y="4656084"/>
            <a:ext cx="2054481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CTION &amp; ACCOUNTABILITY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853610" y="5163449"/>
            <a:ext cx="1948667" cy="2950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are your immediate next steps after this month’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 review?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will you stop, start, or continue doing?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Who will be responsible for each action?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you check in on progress before the end of term?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this review shape your sustainability plan next month?</a:t>
            </a:r>
          </a:p>
          <a:p>
            <a:pPr algn="l">
              <a:lnSpc>
                <a:spcPts val="1680"/>
              </a:lnSpc>
            </a:pPr>
          </a:p>
        </p:txBody>
      </p:sp>
      <p:sp>
        <p:nvSpPr>
          <p:cNvPr name="TextBox 26" id="26"/>
          <p:cNvSpPr txBox="true"/>
          <p:nvPr/>
        </p:nvSpPr>
        <p:spPr>
          <a:xfrm rot="0">
            <a:off x="756000" y="98883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112986"/>
            <a:ext cx="5870115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Progress Reflection Matrix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777240" y="1584475"/>
            <a:ext cx="5870115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Purpose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: To reflect on impact across different areas of school life.</a:t>
            </a:r>
          </a:p>
        </p:txBody>
      </p:sp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766620" y="2243448"/>
          <a:ext cx="6026760" cy="5119388"/>
        </p:xfrm>
        <a:graphic>
          <a:graphicData uri="http://schemas.openxmlformats.org/drawingml/2006/table">
            <a:tbl>
              <a:tblPr/>
              <a:tblGrid>
                <a:gridCol w="969192"/>
                <a:gridCol w="1174388"/>
                <a:gridCol w="1309843"/>
                <a:gridCol w="1135410"/>
                <a:gridCol w="1437928"/>
              </a:tblGrid>
              <a:tr h="984739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Area of Focus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What’s Improved?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What Still Needs Attention?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Supporting Evidence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Next Steps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</a:tr>
              <a:tr h="63547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Curriculum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37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Staff Development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043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Student Voice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043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Policy &amp; Leadership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7709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Parent/Community Engagement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5" id="5"/>
          <p:cNvGrpSpPr/>
          <p:nvPr/>
        </p:nvGrpSpPr>
        <p:grpSpPr>
          <a:xfrm rot="0">
            <a:off x="137406" y="9295803"/>
            <a:ext cx="1280394" cy="128039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756000" y="98883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1112986"/>
            <a:ext cx="5870115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Feedback Collection Templates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777603" y="1592587"/>
            <a:ext cx="5870115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Purpose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: To gather input from various school community members.</a:t>
            </a:r>
          </a:p>
          <a:p>
            <a:pPr algn="l">
              <a:lnSpc>
                <a:spcPts val="1820"/>
              </a:lnSpc>
            </a:pPr>
          </a:p>
        </p:txBody>
      </p:sp>
      <p:grpSp>
        <p:nvGrpSpPr>
          <p:cNvPr name="Group 4" id="4"/>
          <p:cNvGrpSpPr/>
          <p:nvPr/>
        </p:nvGrpSpPr>
        <p:grpSpPr>
          <a:xfrm rot="0">
            <a:off x="137406" y="9295803"/>
            <a:ext cx="1280394" cy="1280394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756000" y="98883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77240" y="2007242"/>
            <a:ext cx="5870115" cy="40316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A. Staff Feedback Sample Questi</a:t>
            </a:r>
            <a:r>
              <a:rPr lang="en-US" sz="15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ons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What changes have you noticed in the school’s approach to anti-racism?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Have you felt supported in addressing race and equity issues?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What training or resources have been most helpful?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Where do you think more work is needed?</a:t>
            </a:r>
          </a:p>
          <a:p>
            <a:pPr algn="l">
              <a:lnSpc>
                <a:spcPts val="1820"/>
              </a:lnSpc>
            </a:pPr>
          </a:p>
          <a:p>
            <a:pPr algn="l">
              <a:lnSpc>
                <a:spcPts val="2100"/>
              </a:lnSpc>
            </a:pPr>
            <a:r>
              <a:rPr lang="en-US" sz="15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B. Student Feedback Sample Questions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Do you feel seen, heard, and respected at school?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Have you noticed ch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anges in lessons or school culture?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Do you feel confident talking t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o ad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ults about racism?</a:t>
            </a:r>
          </a:p>
          <a:p>
            <a:pPr algn="l">
              <a:lnSpc>
                <a:spcPts val="1820"/>
              </a:lnSpc>
            </a:pPr>
          </a:p>
          <a:p>
            <a:pPr algn="l">
              <a:lnSpc>
                <a:spcPts val="2100"/>
              </a:lnSpc>
            </a:pPr>
            <a:r>
              <a:rPr lang="en-US" sz="1500" b="true">
                <a:solidFill>
                  <a:srgbClr val="100F0D"/>
                </a:solidFill>
                <a:latin typeface="Futura Bold"/>
                <a:ea typeface="Futura Bold"/>
                <a:cs typeface="Futura Bold"/>
                <a:sym typeface="Futura Bold"/>
              </a:rPr>
              <a:t>C. Parent/Carer Feedback Sample Questions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Has the school communicated clearly about its anti-racist work?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Have you noticed any changes in the school environment or 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messaging?</a:t>
            </a:r>
          </a:p>
          <a:p>
            <a:pPr algn="l" marL="280671" indent="-140336" lvl="1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How could the school involve you more in these efforts?</a:t>
            </a:r>
          </a:p>
          <a:p>
            <a:pPr algn="l">
              <a:lnSpc>
                <a:spcPts val="1820"/>
              </a:lnSpc>
            </a:pPr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Feedback can 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be collected via surveys, interviews, or focus group</a:t>
            </a:r>
            <a:r>
              <a:rPr lang="en-US" sz="1300">
                <a:solidFill>
                  <a:srgbClr val="100F0D"/>
                </a:solidFill>
                <a:latin typeface="Futura"/>
                <a:ea typeface="Futura"/>
                <a:cs typeface="Futura"/>
                <a:sym typeface="Futura"/>
              </a:rPr>
              <a:t>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89700" y="2695791"/>
            <a:ext cx="6580599" cy="1752969"/>
            <a:chOff x="0" y="0"/>
            <a:chExt cx="2358338" cy="62822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8338" cy="628225"/>
            </a:xfrm>
            <a:custGeom>
              <a:avLst/>
              <a:gdLst/>
              <a:ahLst/>
              <a:cxnLst/>
              <a:rect r="r" b="b" t="t" l="l"/>
              <a:pathLst>
                <a:path h="628225" w="2358338">
                  <a:moveTo>
                    <a:pt x="24706" y="0"/>
                  </a:moveTo>
                  <a:lnTo>
                    <a:pt x="2333632" y="0"/>
                  </a:lnTo>
                  <a:cubicBezTo>
                    <a:pt x="2340185" y="0"/>
                    <a:pt x="2346469" y="2603"/>
                    <a:pt x="2351102" y="7236"/>
                  </a:cubicBezTo>
                  <a:cubicBezTo>
                    <a:pt x="2355735" y="11869"/>
                    <a:pt x="2358338" y="18154"/>
                    <a:pt x="2358338" y="24706"/>
                  </a:cubicBezTo>
                  <a:lnTo>
                    <a:pt x="2358338" y="603519"/>
                  </a:lnTo>
                  <a:cubicBezTo>
                    <a:pt x="2358338" y="610071"/>
                    <a:pt x="2355735" y="616355"/>
                    <a:pt x="2351102" y="620988"/>
                  </a:cubicBezTo>
                  <a:cubicBezTo>
                    <a:pt x="2346469" y="625622"/>
                    <a:pt x="2340185" y="628225"/>
                    <a:pt x="2333632" y="628225"/>
                  </a:cubicBezTo>
                  <a:lnTo>
                    <a:pt x="24706" y="628225"/>
                  </a:lnTo>
                  <a:cubicBezTo>
                    <a:pt x="18154" y="628225"/>
                    <a:pt x="11869" y="625622"/>
                    <a:pt x="7236" y="620988"/>
                  </a:cubicBezTo>
                  <a:cubicBezTo>
                    <a:pt x="2603" y="616355"/>
                    <a:pt x="0" y="610071"/>
                    <a:pt x="0" y="603519"/>
                  </a:cubicBezTo>
                  <a:lnTo>
                    <a:pt x="0" y="24706"/>
                  </a:lnTo>
                  <a:cubicBezTo>
                    <a:pt x="0" y="18154"/>
                    <a:pt x="2603" y="11869"/>
                    <a:pt x="7236" y="7236"/>
                  </a:cubicBezTo>
                  <a:cubicBezTo>
                    <a:pt x="11869" y="2603"/>
                    <a:pt x="18154" y="0"/>
                    <a:pt x="24706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358338" cy="656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89700" y="4854276"/>
            <a:ext cx="3164115" cy="1783639"/>
            <a:chOff x="0" y="0"/>
            <a:chExt cx="1133947" cy="63921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89700" y="6942715"/>
            <a:ext cx="3164115" cy="3391299"/>
            <a:chOff x="0" y="0"/>
            <a:chExt cx="1133947" cy="121536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133947" cy="1215365"/>
            </a:xfrm>
            <a:custGeom>
              <a:avLst/>
              <a:gdLst/>
              <a:ahLst/>
              <a:cxnLst/>
              <a:rect r="r" b="b" t="t" l="l"/>
              <a:pathLst>
                <a:path h="1215365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1163983"/>
                  </a:lnTo>
                  <a:cubicBezTo>
                    <a:pt x="1133947" y="1192360"/>
                    <a:pt x="1110943" y="1215365"/>
                    <a:pt x="1082565" y="1215365"/>
                  </a:cubicBezTo>
                  <a:lnTo>
                    <a:pt x="51383" y="1215365"/>
                  </a:lnTo>
                  <a:cubicBezTo>
                    <a:pt x="37755" y="1215365"/>
                    <a:pt x="24686" y="1209952"/>
                    <a:pt x="15050" y="1200316"/>
                  </a:cubicBezTo>
                  <a:cubicBezTo>
                    <a:pt x="5414" y="1190679"/>
                    <a:pt x="0" y="1177610"/>
                    <a:pt x="0" y="1163983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133947" cy="12439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906184" y="6942715"/>
            <a:ext cx="3164115" cy="1561321"/>
            <a:chOff x="0" y="0"/>
            <a:chExt cx="1133947" cy="55954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906184" y="8772693"/>
            <a:ext cx="3164115" cy="1561321"/>
            <a:chOff x="0" y="0"/>
            <a:chExt cx="1133947" cy="55954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3906184" y="4854276"/>
            <a:ext cx="3164115" cy="1783639"/>
            <a:chOff x="0" y="0"/>
            <a:chExt cx="1133947" cy="63921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20" id="20"/>
          <p:cNvSpPr/>
          <p:nvPr/>
        </p:nvSpPr>
        <p:spPr>
          <a:xfrm>
            <a:off x="4813011" y="1378013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4813011" y="1806638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2" id="22"/>
          <p:cNvSpPr txBox="true"/>
          <p:nvPr/>
        </p:nvSpPr>
        <p:spPr>
          <a:xfrm rot="0">
            <a:off x="2496514" y="2333842"/>
            <a:ext cx="256697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 strike="noStrike" u="none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TOP 4 ACHIEVEMENTS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46956" y="4470543"/>
            <a:ext cx="284960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WHAT DID I DO WELL?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89700" y="6609340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AREAS OF CHALLENGE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906184" y="6637915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BIGGEST LESSONS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906184" y="8477418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REMINDER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52421" y="4470543"/>
            <a:ext cx="2871642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HOW CAN I IMPROVE?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89700" y="1039241"/>
            <a:ext cx="3416484" cy="1066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End of Month Reflection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196155" y="1142932"/>
            <a:ext cx="616856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NAME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196155" y="1542161"/>
            <a:ext cx="454257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DATE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196155" y="1940777"/>
            <a:ext cx="2512040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579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S M T W T F 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DAGsGIY9qRY</dc:identifier>
  <dcterms:modified xsi:type="dcterms:W3CDTF">2011-08-01T06:04:30Z</dcterms:modified>
  <cp:revision>1</cp:revision>
  <dc:title>EquiLead resources: May</dc:title>
</cp:coreProperties>
</file>