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Lst>
  <p:sldSz cx="7556500" cy="10693400"/>
  <p:notesSz cx="6858000" cy="9144000"/>
  <p:embeddedFontLst>
    <p:embeddedFont>
      <p:font typeface="Oswald Bold" charset="1" panose="00000800000000000000"/>
      <p:regular r:id="rId11"/>
    </p:embeddedFont>
    <p:embeddedFont>
      <p:font typeface="Futura Medium" charset="1" panose="020B0502020204020303"/>
      <p:regular r:id="rId12"/>
    </p:embeddedFont>
    <p:embeddedFont>
      <p:font typeface="Futura" charset="1" panose="020B0502020204020303"/>
      <p:regular r:id="rId13"/>
    </p:embeddedFont>
    <p:embeddedFont>
      <p:font typeface="Futura Bold" charset="1" panose="020B0702020204020203"/>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100F0D"/>
        </a:solidFill>
      </p:bgPr>
    </p:bg>
    <p:spTree>
      <p:nvGrpSpPr>
        <p:cNvPr id="1" name=""/>
        <p:cNvGrpSpPr/>
        <p:nvPr/>
      </p:nvGrpSpPr>
      <p:grpSpPr>
        <a:xfrm>
          <a:off x="0" y="0"/>
          <a:ext cx="0" cy="0"/>
          <a:chOff x="0" y="0"/>
          <a:chExt cx="0" cy="0"/>
        </a:xfrm>
      </p:grpSpPr>
      <p:sp>
        <p:nvSpPr>
          <p:cNvPr name="TextBox 2" id="2"/>
          <p:cNvSpPr txBox="true"/>
          <p:nvPr/>
        </p:nvSpPr>
        <p:spPr>
          <a:xfrm rot="0">
            <a:off x="756000" y="2850242"/>
            <a:ext cx="5054449" cy="3457576"/>
          </a:xfrm>
          <a:prstGeom prst="rect">
            <a:avLst/>
          </a:prstGeom>
        </p:spPr>
        <p:txBody>
          <a:bodyPr anchor="t" rtlCol="false" tIns="0" lIns="0" bIns="0" rIns="0">
            <a:spAutoFit/>
          </a:bodyPr>
          <a:lstStyle/>
          <a:p>
            <a:pPr algn="l">
              <a:lnSpc>
                <a:spcPts val="5310"/>
              </a:lnSpc>
            </a:pPr>
            <a:r>
              <a:rPr lang="en-US" sz="5900" b="true">
                <a:solidFill>
                  <a:srgbClr val="DF8C3C"/>
                </a:solidFill>
                <a:latin typeface="Oswald Bold"/>
                <a:ea typeface="Oswald Bold"/>
                <a:cs typeface="Oswald Bold"/>
                <a:sym typeface="Oswald Bold"/>
              </a:rPr>
              <a:t>EQUILEAD RESOURCES</a:t>
            </a:r>
          </a:p>
          <a:p>
            <a:pPr algn="l">
              <a:lnSpc>
                <a:spcPts val="4140"/>
              </a:lnSpc>
            </a:pPr>
          </a:p>
          <a:p>
            <a:pPr algn="l">
              <a:lnSpc>
                <a:spcPts val="4140"/>
              </a:lnSpc>
            </a:pPr>
            <a:r>
              <a:rPr lang="en-US" sz="4600" b="true">
                <a:solidFill>
                  <a:srgbClr val="DF8C3C"/>
                </a:solidFill>
                <a:latin typeface="Oswald Bold"/>
                <a:ea typeface="Oswald Bold"/>
                <a:cs typeface="Oswald Bold"/>
                <a:sym typeface="Oswald Bold"/>
              </a:rPr>
              <a:t>November: Curriculum Audit &amp; Representation</a:t>
            </a:r>
          </a:p>
        </p:txBody>
      </p:sp>
      <p:sp>
        <p:nvSpPr>
          <p:cNvPr name="Freeform 3" id="3"/>
          <p:cNvSpPr/>
          <p:nvPr/>
        </p:nvSpPr>
        <p:spPr>
          <a:xfrm flipH="false" flipV="false" rot="0">
            <a:off x="810344" y="6898367"/>
            <a:ext cx="2442788" cy="2442788"/>
          </a:xfrm>
          <a:custGeom>
            <a:avLst/>
            <a:gdLst/>
            <a:ahLst/>
            <a:cxnLst/>
            <a:rect r="r" b="b" t="t" l="l"/>
            <a:pathLst>
              <a:path h="2442788" w="2442788">
                <a:moveTo>
                  <a:pt x="0" y="0"/>
                </a:moveTo>
                <a:lnTo>
                  <a:pt x="2442787" y="0"/>
                </a:lnTo>
                <a:lnTo>
                  <a:pt x="2442787" y="2442788"/>
                </a:lnTo>
                <a:lnTo>
                  <a:pt x="0" y="244278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5810449" y="3288196"/>
            <a:ext cx="2442788" cy="2442788"/>
          </a:xfrm>
          <a:custGeom>
            <a:avLst/>
            <a:gdLst/>
            <a:ahLst/>
            <a:cxnLst/>
            <a:rect r="r" b="b" t="t" l="l"/>
            <a:pathLst>
              <a:path h="2442788" w="2442788">
                <a:moveTo>
                  <a:pt x="0" y="0"/>
                </a:moveTo>
                <a:lnTo>
                  <a:pt x="2442788" y="0"/>
                </a:lnTo>
                <a:lnTo>
                  <a:pt x="2442788" y="2442787"/>
                </a:lnTo>
                <a:lnTo>
                  <a:pt x="0" y="244278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423704" y="230176"/>
            <a:ext cx="2139982" cy="2139982"/>
          </a:xfrm>
          <a:custGeom>
            <a:avLst/>
            <a:gdLst/>
            <a:ahLst/>
            <a:cxnLst/>
            <a:rect r="r" b="b" t="t" l="l"/>
            <a:pathLst>
              <a:path h="2139982" w="2139982">
                <a:moveTo>
                  <a:pt x="0" y="0"/>
                </a:moveTo>
                <a:lnTo>
                  <a:pt x="2139983" y="0"/>
                </a:lnTo>
                <a:lnTo>
                  <a:pt x="2139983" y="2139982"/>
                </a:lnTo>
                <a:lnTo>
                  <a:pt x="0" y="2139982"/>
                </a:lnTo>
                <a:lnTo>
                  <a:pt x="0" y="0"/>
                </a:lnTo>
                <a:close/>
              </a:path>
            </a:pathLst>
          </a:custGeom>
          <a:blipFill>
            <a:blip r:embed="rId4"/>
            <a:stretch>
              <a:fillRect l="0" t="0" r="0" b="0"/>
            </a:stretch>
          </a:blipFill>
        </p:spPr>
      </p:sp>
      <p:grpSp>
        <p:nvGrpSpPr>
          <p:cNvPr name="Group 6" id="6"/>
          <p:cNvGrpSpPr/>
          <p:nvPr/>
        </p:nvGrpSpPr>
        <p:grpSpPr>
          <a:xfrm rot="0">
            <a:off x="4964404" y="721587"/>
            <a:ext cx="1867244" cy="449070"/>
            <a:chOff x="0" y="0"/>
            <a:chExt cx="2489659" cy="598760"/>
          </a:xfrm>
        </p:grpSpPr>
        <p:sp>
          <p:nvSpPr>
            <p:cNvPr name="TextBox 7" id="7"/>
            <p:cNvSpPr txBox="true"/>
            <p:nvPr/>
          </p:nvSpPr>
          <p:spPr>
            <a:xfrm rot="0">
              <a:off x="0" y="-9525"/>
              <a:ext cx="2489659" cy="208492"/>
            </a:xfrm>
            <a:prstGeom prst="rect">
              <a:avLst/>
            </a:prstGeom>
          </p:spPr>
          <p:txBody>
            <a:bodyPr anchor="t" rtlCol="false" tIns="0" lIns="0" bIns="0" rIns="0">
              <a:spAutoFit/>
            </a:bodyPr>
            <a:lstStyle/>
            <a:p>
              <a:pPr algn="r">
                <a:lnSpc>
                  <a:spcPts val="1000"/>
                </a:lnSpc>
              </a:pPr>
              <a:r>
                <a:rPr lang="en-US" b="true" sz="1000">
                  <a:solidFill>
                    <a:srgbClr val="F8EDE8"/>
                  </a:solidFill>
                  <a:latin typeface="Futura Medium"/>
                  <a:ea typeface="Futura Medium"/>
                  <a:cs typeface="Futura Medium"/>
                  <a:sym typeface="Futura Medium"/>
                </a:rPr>
                <a:t>PREPARED BY</a:t>
              </a:r>
            </a:p>
          </p:txBody>
        </p:sp>
        <p:sp>
          <p:nvSpPr>
            <p:cNvPr name="TextBox 8" id="8"/>
            <p:cNvSpPr txBox="true"/>
            <p:nvPr/>
          </p:nvSpPr>
          <p:spPr>
            <a:xfrm rot="0">
              <a:off x="0" y="255860"/>
              <a:ext cx="2489659" cy="342900"/>
            </a:xfrm>
            <a:prstGeom prst="rect">
              <a:avLst/>
            </a:prstGeom>
          </p:spPr>
          <p:txBody>
            <a:bodyPr anchor="t" rtlCol="false" tIns="0" lIns="0" bIns="0" rIns="0">
              <a:spAutoFit/>
            </a:bodyPr>
            <a:lstStyle/>
            <a:p>
              <a:pPr algn="r">
                <a:lnSpc>
                  <a:spcPts val="1800"/>
                </a:lnSpc>
              </a:pPr>
              <a:r>
                <a:rPr lang="en-US" sz="1500" b="true">
                  <a:solidFill>
                    <a:srgbClr val="FFFFFF"/>
                  </a:solidFill>
                  <a:latin typeface="Futura Medium"/>
                  <a:ea typeface="Futura Medium"/>
                  <a:cs typeface="Futura Medium"/>
                  <a:sym typeface="Futura Medium"/>
                </a:rPr>
                <a:t>Apex Educate</a:t>
              </a:r>
            </a:p>
          </p:txBody>
        </p:sp>
      </p:grpSp>
      <p:grpSp>
        <p:nvGrpSpPr>
          <p:cNvPr name="Group 9" id="9"/>
          <p:cNvGrpSpPr/>
          <p:nvPr/>
        </p:nvGrpSpPr>
        <p:grpSpPr>
          <a:xfrm rot="0">
            <a:off x="4789251" y="1300167"/>
            <a:ext cx="2042397" cy="449070"/>
            <a:chOff x="0" y="0"/>
            <a:chExt cx="2723196" cy="598760"/>
          </a:xfrm>
        </p:grpSpPr>
        <p:sp>
          <p:nvSpPr>
            <p:cNvPr name="TextBox 10" id="10"/>
            <p:cNvSpPr txBox="true"/>
            <p:nvPr/>
          </p:nvSpPr>
          <p:spPr>
            <a:xfrm rot="0">
              <a:off x="233537" y="-9525"/>
              <a:ext cx="2489659" cy="208492"/>
            </a:xfrm>
            <a:prstGeom prst="rect">
              <a:avLst/>
            </a:prstGeom>
          </p:spPr>
          <p:txBody>
            <a:bodyPr anchor="t" rtlCol="false" tIns="0" lIns="0" bIns="0" rIns="0">
              <a:spAutoFit/>
            </a:bodyPr>
            <a:lstStyle/>
            <a:p>
              <a:pPr algn="r">
                <a:lnSpc>
                  <a:spcPts val="1000"/>
                </a:lnSpc>
              </a:pPr>
              <a:r>
                <a:rPr lang="en-US" b="true" sz="1000">
                  <a:solidFill>
                    <a:srgbClr val="F8EDE8"/>
                  </a:solidFill>
                  <a:latin typeface="Futura Medium"/>
                  <a:ea typeface="Futura Medium"/>
                  <a:cs typeface="Futura Medium"/>
                  <a:sym typeface="Futura Medium"/>
                </a:rPr>
                <a:t>FOUNDER</a:t>
              </a:r>
            </a:p>
          </p:txBody>
        </p:sp>
        <p:sp>
          <p:nvSpPr>
            <p:cNvPr name="TextBox 11" id="11"/>
            <p:cNvSpPr txBox="true"/>
            <p:nvPr/>
          </p:nvSpPr>
          <p:spPr>
            <a:xfrm rot="0">
              <a:off x="0" y="255860"/>
              <a:ext cx="2723196" cy="342900"/>
            </a:xfrm>
            <a:prstGeom prst="rect">
              <a:avLst/>
            </a:prstGeom>
          </p:spPr>
          <p:txBody>
            <a:bodyPr anchor="t" rtlCol="false" tIns="0" lIns="0" bIns="0" rIns="0">
              <a:spAutoFit/>
            </a:bodyPr>
            <a:lstStyle/>
            <a:p>
              <a:pPr algn="r">
                <a:lnSpc>
                  <a:spcPts val="1800"/>
                </a:lnSpc>
              </a:pPr>
              <a:r>
                <a:rPr lang="en-US" sz="1500" b="true">
                  <a:solidFill>
                    <a:srgbClr val="FFFFFF"/>
                  </a:solidFill>
                  <a:latin typeface="Futura Medium"/>
                  <a:ea typeface="Futura Medium"/>
                  <a:cs typeface="Futura Medium"/>
                  <a:sym typeface="Futura Medium"/>
                </a:rPr>
                <a:t>Rachel Clarke</a:t>
              </a:r>
            </a:p>
          </p:txBody>
        </p:sp>
      </p:grpSp>
      <p:grpSp>
        <p:nvGrpSpPr>
          <p:cNvPr name="Group 12" id="12"/>
          <p:cNvGrpSpPr/>
          <p:nvPr/>
        </p:nvGrpSpPr>
        <p:grpSpPr>
          <a:xfrm rot="0">
            <a:off x="4975152" y="9516616"/>
            <a:ext cx="1884969" cy="623809"/>
            <a:chOff x="0" y="0"/>
            <a:chExt cx="2513292" cy="831745"/>
          </a:xfrm>
        </p:grpSpPr>
        <p:sp>
          <p:nvSpPr>
            <p:cNvPr name="TextBox 13" id="13"/>
            <p:cNvSpPr txBox="true"/>
            <p:nvPr/>
          </p:nvSpPr>
          <p:spPr>
            <a:xfrm rot="0">
              <a:off x="0" y="320570"/>
              <a:ext cx="2513292" cy="511175"/>
            </a:xfrm>
            <a:prstGeom prst="rect">
              <a:avLst/>
            </a:prstGeom>
          </p:spPr>
          <p:txBody>
            <a:bodyPr anchor="t" rtlCol="false" tIns="0" lIns="0" bIns="0" rIns="0">
              <a:spAutoFit/>
            </a:bodyPr>
            <a:lstStyle/>
            <a:p>
              <a:pPr algn="r">
                <a:lnSpc>
                  <a:spcPts val="1440"/>
                </a:lnSpc>
              </a:pPr>
              <a:r>
                <a:rPr lang="en-US" sz="1200">
                  <a:solidFill>
                    <a:srgbClr val="FFFFFF"/>
                  </a:solidFill>
                  <a:latin typeface="Futura"/>
                  <a:ea typeface="Futura"/>
                  <a:cs typeface="Futura"/>
                  <a:sym typeface="Futura"/>
                </a:rPr>
                <a:t>@apex.educate</a:t>
              </a:r>
            </a:p>
            <a:p>
              <a:pPr algn="r">
                <a:lnSpc>
                  <a:spcPts val="1440"/>
                </a:lnSpc>
              </a:pPr>
              <a:r>
                <a:rPr lang="en-US" sz="1200">
                  <a:solidFill>
                    <a:srgbClr val="FFFFFF"/>
                  </a:solidFill>
                  <a:latin typeface="Futura"/>
                  <a:ea typeface="Futura"/>
                  <a:cs typeface="Futura"/>
                  <a:sym typeface="Futura"/>
                </a:rPr>
                <a:t>www.apex-educate.co.uk</a:t>
              </a:r>
            </a:p>
          </p:txBody>
        </p:sp>
        <p:sp>
          <p:nvSpPr>
            <p:cNvPr name="TextBox 14" id="14"/>
            <p:cNvSpPr txBox="true"/>
            <p:nvPr/>
          </p:nvSpPr>
          <p:spPr>
            <a:xfrm rot="0">
              <a:off x="23633" y="-9525"/>
              <a:ext cx="2489659" cy="208492"/>
            </a:xfrm>
            <a:prstGeom prst="rect">
              <a:avLst/>
            </a:prstGeom>
          </p:spPr>
          <p:txBody>
            <a:bodyPr anchor="t" rtlCol="false" tIns="0" lIns="0" bIns="0" rIns="0">
              <a:spAutoFit/>
            </a:bodyPr>
            <a:lstStyle/>
            <a:p>
              <a:pPr algn="r">
                <a:lnSpc>
                  <a:spcPts val="1000"/>
                </a:lnSpc>
              </a:pPr>
              <a:r>
                <a:rPr lang="en-US" b="true" sz="1000">
                  <a:solidFill>
                    <a:srgbClr val="100F0D"/>
                  </a:solidFill>
                  <a:latin typeface="Futura Medium"/>
                  <a:ea typeface="Futura Medium"/>
                  <a:cs typeface="Futura Medium"/>
                  <a:sym typeface="Futura Medium"/>
                </a:rPr>
                <a:t>WEB:</a:t>
              </a:r>
            </a:p>
          </p:txBody>
        </p:sp>
      </p:grpSp>
      <p:grpSp>
        <p:nvGrpSpPr>
          <p:cNvPr name="Group 15" id="15"/>
          <p:cNvGrpSpPr/>
          <p:nvPr/>
        </p:nvGrpSpPr>
        <p:grpSpPr>
          <a:xfrm rot="0">
            <a:off x="810344" y="9697591"/>
            <a:ext cx="2036034" cy="442834"/>
            <a:chOff x="0" y="0"/>
            <a:chExt cx="2714712" cy="590445"/>
          </a:xfrm>
        </p:grpSpPr>
        <p:sp>
          <p:nvSpPr>
            <p:cNvPr name="TextBox 16" id="16"/>
            <p:cNvSpPr txBox="true"/>
            <p:nvPr/>
          </p:nvSpPr>
          <p:spPr>
            <a:xfrm rot="0">
              <a:off x="0" y="-9525"/>
              <a:ext cx="2714712" cy="208492"/>
            </a:xfrm>
            <a:prstGeom prst="rect">
              <a:avLst/>
            </a:prstGeom>
          </p:spPr>
          <p:txBody>
            <a:bodyPr anchor="t" rtlCol="false" tIns="0" lIns="0" bIns="0" rIns="0">
              <a:spAutoFit/>
            </a:bodyPr>
            <a:lstStyle/>
            <a:p>
              <a:pPr algn="l">
                <a:lnSpc>
                  <a:spcPts val="1000"/>
                </a:lnSpc>
              </a:pPr>
              <a:r>
                <a:rPr lang="en-US" sz="1000" b="true">
                  <a:solidFill>
                    <a:srgbClr val="100F0D"/>
                  </a:solidFill>
                  <a:latin typeface="Futura Medium"/>
                  <a:ea typeface="Futura Medium"/>
                  <a:cs typeface="Futura Medium"/>
                  <a:sym typeface="Futura Medium"/>
                </a:rPr>
                <a:t>ADDRESS:</a:t>
              </a:r>
            </a:p>
          </p:txBody>
        </p:sp>
        <p:sp>
          <p:nvSpPr>
            <p:cNvPr name="TextBox 17" id="17"/>
            <p:cNvSpPr txBox="true"/>
            <p:nvPr/>
          </p:nvSpPr>
          <p:spPr>
            <a:xfrm rot="0">
              <a:off x="0" y="320570"/>
              <a:ext cx="2587988" cy="269875"/>
            </a:xfrm>
            <a:prstGeom prst="rect">
              <a:avLst/>
            </a:prstGeom>
          </p:spPr>
          <p:txBody>
            <a:bodyPr anchor="t" rtlCol="false" tIns="0" lIns="0" bIns="0" rIns="0">
              <a:spAutoFit/>
            </a:bodyPr>
            <a:lstStyle/>
            <a:p>
              <a:pPr algn="l">
                <a:lnSpc>
                  <a:spcPts val="1440"/>
                </a:lnSpc>
              </a:pPr>
              <a:r>
                <a:rPr lang="en-US" sz="1200" b="true">
                  <a:solidFill>
                    <a:srgbClr val="FFFFFF"/>
                  </a:solidFill>
                  <a:latin typeface="Futura Medium"/>
                  <a:ea typeface="Futura Medium"/>
                  <a:cs typeface="Futura Medium"/>
                  <a:sym typeface="Futura Medium"/>
                </a:rPr>
                <a:t>admin@apex-educate.co.uk</a:t>
              </a:r>
            </a:p>
          </p:txBody>
        </p:sp>
      </p:gr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6223036" y="1043024"/>
            <a:ext cx="640197" cy="640197"/>
            <a:chOff x="0" y="0"/>
            <a:chExt cx="6350000" cy="6350000"/>
          </a:xfrm>
        </p:grpSpPr>
        <p:sp>
          <p:nvSpPr>
            <p:cNvPr name="Freeform 3" id="3"/>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sp>
        <p:nvSpPr>
          <p:cNvPr name="TextBox 4" id="4"/>
          <p:cNvSpPr txBox="true"/>
          <p:nvPr/>
        </p:nvSpPr>
        <p:spPr>
          <a:xfrm rot="0">
            <a:off x="756000" y="1305972"/>
            <a:ext cx="6048000" cy="1852930"/>
          </a:xfrm>
          <a:prstGeom prst="rect">
            <a:avLst/>
          </a:prstGeom>
        </p:spPr>
        <p:txBody>
          <a:bodyPr anchor="t" rtlCol="false" tIns="0" lIns="0" bIns="0" rIns="0">
            <a:spAutoFit/>
          </a:bodyPr>
          <a:lstStyle/>
          <a:p>
            <a:pPr algn="l">
              <a:lnSpc>
                <a:spcPts val="1819"/>
              </a:lnSpc>
            </a:pPr>
            <a:r>
              <a:rPr lang="en-US" sz="1299">
                <a:solidFill>
                  <a:srgbClr val="0C0C0C"/>
                </a:solidFill>
                <a:latin typeface="Futura"/>
                <a:ea typeface="Futura"/>
                <a:cs typeface="Futura"/>
                <a:sym typeface="Futura"/>
              </a:rPr>
              <a:t>In November,</a:t>
            </a:r>
            <a:r>
              <a:rPr lang="en-US" sz="1299">
                <a:solidFill>
                  <a:srgbClr val="0C0C0C"/>
                </a:solidFill>
                <a:latin typeface="Futura"/>
                <a:ea typeface="Futura"/>
                <a:cs typeface="Futura"/>
                <a:sym typeface="Futura"/>
              </a:rPr>
              <a:t> the focus shifts to auditing the curriculum for diver</a:t>
            </a:r>
            <a:r>
              <a:rPr lang="en-US" sz="1299">
                <a:solidFill>
                  <a:srgbClr val="0C0C0C"/>
                </a:solidFill>
                <a:latin typeface="Futura"/>
                <a:ea typeface="Futura"/>
                <a:cs typeface="Futura"/>
                <a:sym typeface="Futura"/>
              </a:rPr>
              <a:t>sity, representation, and inclusivity. School leaders are encouraged to review teaching materials and subject content to identify whose voices are centred, whose are missing, and what narratives are reinforced. This month sets the stage for decolonising the curriculum and embedding inclusive learning across subjects.</a:t>
            </a:r>
          </a:p>
          <a:p>
            <a:pPr algn="l">
              <a:lnSpc>
                <a:spcPts val="1819"/>
              </a:lnSpc>
            </a:pPr>
            <a:r>
              <a:rPr lang="en-US" sz="1299">
                <a:solidFill>
                  <a:srgbClr val="0C0C0C"/>
                </a:solidFill>
                <a:latin typeface="Futura"/>
                <a:ea typeface="Futura"/>
                <a:cs typeface="Futura"/>
                <a:sym typeface="Futura"/>
              </a:rPr>
              <a:t>This toolkit supports curriculum leads and teachers to critically assess resources, identify gaps, and begin reimagining classroom content through an anti-racist lens.</a:t>
            </a:r>
          </a:p>
          <a:p>
            <a:pPr algn="l">
              <a:lnSpc>
                <a:spcPts val="1819"/>
              </a:lnSpc>
            </a:pPr>
          </a:p>
        </p:txBody>
      </p:sp>
      <p:sp>
        <p:nvSpPr>
          <p:cNvPr name="TextBox 5" id="5"/>
          <p:cNvSpPr txBox="true"/>
          <p:nvPr/>
        </p:nvSpPr>
        <p:spPr>
          <a:xfrm rot="0">
            <a:off x="756000" y="756000"/>
            <a:ext cx="5495887" cy="533400"/>
          </a:xfrm>
          <a:prstGeom prst="rect">
            <a:avLst/>
          </a:prstGeom>
        </p:spPr>
        <p:txBody>
          <a:bodyPr anchor="t" rtlCol="false" tIns="0" lIns="0" bIns="0" rIns="0">
            <a:spAutoFit/>
          </a:bodyPr>
          <a:lstStyle/>
          <a:p>
            <a:pPr algn="l">
              <a:lnSpc>
                <a:spcPts val="4200"/>
              </a:lnSpc>
            </a:pPr>
            <a:r>
              <a:rPr lang="en-US" sz="3500" spc="66" b="true">
                <a:solidFill>
                  <a:srgbClr val="000000"/>
                </a:solidFill>
                <a:latin typeface="Oswald Bold"/>
                <a:ea typeface="Oswald Bold"/>
                <a:cs typeface="Oswald Bold"/>
                <a:sym typeface="Oswald Bold"/>
              </a:rPr>
              <a:t>Overview</a:t>
            </a:r>
          </a:p>
        </p:txBody>
      </p:sp>
      <p:sp>
        <p:nvSpPr>
          <p:cNvPr name="TextBox 6" id="6"/>
          <p:cNvSpPr txBox="true"/>
          <p:nvPr/>
        </p:nvSpPr>
        <p:spPr>
          <a:xfrm rot="0">
            <a:off x="824863" y="3701827"/>
            <a:ext cx="6048000" cy="481330"/>
          </a:xfrm>
          <a:prstGeom prst="rect">
            <a:avLst/>
          </a:prstGeom>
        </p:spPr>
        <p:txBody>
          <a:bodyPr anchor="t" rtlCol="false" tIns="0" lIns="0" bIns="0" rIns="0">
            <a:spAutoFit/>
          </a:bodyPr>
          <a:lstStyle/>
          <a:p>
            <a:pPr algn="l">
              <a:lnSpc>
                <a:spcPts val="1819"/>
              </a:lnSpc>
            </a:pPr>
            <a:r>
              <a:rPr lang="en-US" sz="1299">
                <a:solidFill>
                  <a:srgbClr val="0C0C0C"/>
                </a:solidFill>
                <a:latin typeface="Futura"/>
                <a:ea typeface="Futura"/>
                <a:cs typeface="Futura"/>
                <a:sym typeface="Futura"/>
              </a:rPr>
              <a:t>Each</a:t>
            </a:r>
            <a:r>
              <a:rPr lang="en-US" sz="1299">
                <a:solidFill>
                  <a:srgbClr val="0C0C0C"/>
                </a:solidFill>
                <a:latin typeface="Futura"/>
                <a:ea typeface="Futura"/>
                <a:cs typeface="Futura"/>
                <a:sym typeface="Futura"/>
              </a:rPr>
              <a:t> month,</a:t>
            </a:r>
            <a:r>
              <a:rPr lang="en-US" sz="1299">
                <a:solidFill>
                  <a:srgbClr val="0C0C0C"/>
                </a:solidFill>
                <a:latin typeface="Futura"/>
                <a:ea typeface="Futura"/>
                <a:cs typeface="Futura"/>
                <a:sym typeface="Futura"/>
              </a:rPr>
              <a:t> partners should meet (virtually or in person) for 30-45 minutes using the following discussion prompts:</a:t>
            </a:r>
          </a:p>
        </p:txBody>
      </p:sp>
      <p:sp>
        <p:nvSpPr>
          <p:cNvPr name="TextBox 7" id="7"/>
          <p:cNvSpPr txBox="true"/>
          <p:nvPr/>
        </p:nvSpPr>
        <p:spPr>
          <a:xfrm rot="0">
            <a:off x="823610" y="3225577"/>
            <a:ext cx="5495887" cy="466725"/>
          </a:xfrm>
          <a:prstGeom prst="rect">
            <a:avLst/>
          </a:prstGeom>
        </p:spPr>
        <p:txBody>
          <a:bodyPr anchor="t" rtlCol="false" tIns="0" lIns="0" bIns="0" rIns="0">
            <a:spAutoFit/>
          </a:bodyPr>
          <a:lstStyle/>
          <a:p>
            <a:pPr algn="l">
              <a:lnSpc>
                <a:spcPts val="3600"/>
              </a:lnSpc>
            </a:pPr>
            <a:r>
              <a:rPr lang="en-US" sz="3000" spc="56" b="true">
                <a:solidFill>
                  <a:srgbClr val="000000"/>
                </a:solidFill>
                <a:latin typeface="Oswald Bold"/>
                <a:ea typeface="Oswald Bold"/>
                <a:cs typeface="Oswald Bold"/>
                <a:sym typeface="Oswald Bold"/>
              </a:rPr>
              <a:t>Monthly Check-In Guide</a:t>
            </a:r>
          </a:p>
        </p:txBody>
      </p:sp>
      <p:grpSp>
        <p:nvGrpSpPr>
          <p:cNvPr name="Group 8" id="8"/>
          <p:cNvGrpSpPr/>
          <p:nvPr/>
        </p:nvGrpSpPr>
        <p:grpSpPr>
          <a:xfrm rot="0">
            <a:off x="777240" y="4345082"/>
            <a:ext cx="2054481" cy="4536302"/>
            <a:chOff x="0" y="0"/>
            <a:chExt cx="736280" cy="1625708"/>
          </a:xfrm>
        </p:grpSpPr>
        <p:sp>
          <p:nvSpPr>
            <p:cNvPr name="Freeform 9" id="9"/>
            <p:cNvSpPr/>
            <p:nvPr/>
          </p:nvSpPr>
          <p:spPr>
            <a:xfrm flipH="false" flipV="false" rot="0">
              <a:off x="0" y="0"/>
              <a:ext cx="736280" cy="1625708"/>
            </a:xfrm>
            <a:custGeom>
              <a:avLst/>
              <a:gdLst/>
              <a:ahLst/>
              <a:cxnLst/>
              <a:rect r="r" b="b" t="t" l="l"/>
              <a:pathLst>
                <a:path h="1625708" w="736280">
                  <a:moveTo>
                    <a:pt x="0" y="0"/>
                  </a:moveTo>
                  <a:lnTo>
                    <a:pt x="736280" y="0"/>
                  </a:lnTo>
                  <a:lnTo>
                    <a:pt x="736280" y="1625708"/>
                  </a:lnTo>
                  <a:lnTo>
                    <a:pt x="0" y="1625708"/>
                  </a:lnTo>
                  <a:close/>
                </a:path>
              </a:pathLst>
            </a:custGeom>
            <a:solidFill>
              <a:srgbClr val="0B0B0B"/>
            </a:solidFill>
          </p:spPr>
        </p:sp>
        <p:sp>
          <p:nvSpPr>
            <p:cNvPr name="TextBox 10" id="10"/>
            <p:cNvSpPr txBox="true"/>
            <p:nvPr/>
          </p:nvSpPr>
          <p:spPr>
            <a:xfrm>
              <a:off x="0" y="-57150"/>
              <a:ext cx="736280" cy="1682858"/>
            </a:xfrm>
            <a:prstGeom prst="rect">
              <a:avLst/>
            </a:prstGeom>
          </p:spPr>
          <p:txBody>
            <a:bodyPr anchor="ctr" rtlCol="false" tIns="50800" lIns="50800" bIns="50800" rIns="50800"/>
            <a:lstStyle/>
            <a:p>
              <a:pPr algn="ctr">
                <a:lnSpc>
                  <a:spcPts val="1819"/>
                </a:lnSpc>
              </a:pPr>
            </a:p>
          </p:txBody>
        </p:sp>
      </p:grpSp>
      <p:grpSp>
        <p:nvGrpSpPr>
          <p:cNvPr name="Group 11" id="11"/>
          <p:cNvGrpSpPr/>
          <p:nvPr/>
        </p:nvGrpSpPr>
        <p:grpSpPr>
          <a:xfrm rot="0">
            <a:off x="2831721" y="4345082"/>
            <a:ext cx="2054481" cy="4536302"/>
            <a:chOff x="0" y="0"/>
            <a:chExt cx="736280" cy="1625708"/>
          </a:xfrm>
        </p:grpSpPr>
        <p:sp>
          <p:nvSpPr>
            <p:cNvPr name="Freeform 12" id="12"/>
            <p:cNvSpPr/>
            <p:nvPr/>
          </p:nvSpPr>
          <p:spPr>
            <a:xfrm flipH="false" flipV="false" rot="0">
              <a:off x="0" y="0"/>
              <a:ext cx="736280" cy="1625708"/>
            </a:xfrm>
            <a:custGeom>
              <a:avLst/>
              <a:gdLst/>
              <a:ahLst/>
              <a:cxnLst/>
              <a:rect r="r" b="b" t="t" l="l"/>
              <a:pathLst>
                <a:path h="1625708" w="736280">
                  <a:moveTo>
                    <a:pt x="0" y="0"/>
                  </a:moveTo>
                  <a:lnTo>
                    <a:pt x="736280" y="0"/>
                  </a:lnTo>
                  <a:lnTo>
                    <a:pt x="736280" y="1625708"/>
                  </a:lnTo>
                  <a:lnTo>
                    <a:pt x="0" y="1625708"/>
                  </a:lnTo>
                  <a:close/>
                </a:path>
              </a:pathLst>
            </a:custGeom>
            <a:solidFill>
              <a:srgbClr val="FAF8F2"/>
            </a:solidFill>
          </p:spPr>
        </p:sp>
        <p:sp>
          <p:nvSpPr>
            <p:cNvPr name="TextBox 13" id="13"/>
            <p:cNvSpPr txBox="true"/>
            <p:nvPr/>
          </p:nvSpPr>
          <p:spPr>
            <a:xfrm>
              <a:off x="0" y="-57150"/>
              <a:ext cx="736280" cy="1682858"/>
            </a:xfrm>
            <a:prstGeom prst="rect">
              <a:avLst/>
            </a:prstGeom>
          </p:spPr>
          <p:txBody>
            <a:bodyPr anchor="ctr" rtlCol="false" tIns="50800" lIns="50800" bIns="50800" rIns="50800"/>
            <a:lstStyle/>
            <a:p>
              <a:pPr algn="ctr">
                <a:lnSpc>
                  <a:spcPts val="1819"/>
                </a:lnSpc>
              </a:pPr>
            </a:p>
          </p:txBody>
        </p:sp>
      </p:grpSp>
      <p:grpSp>
        <p:nvGrpSpPr>
          <p:cNvPr name="Group 14" id="14"/>
          <p:cNvGrpSpPr/>
          <p:nvPr/>
        </p:nvGrpSpPr>
        <p:grpSpPr>
          <a:xfrm rot="0">
            <a:off x="4886202" y="4345082"/>
            <a:ext cx="2054481" cy="4536302"/>
            <a:chOff x="0" y="0"/>
            <a:chExt cx="736280" cy="1625708"/>
          </a:xfrm>
        </p:grpSpPr>
        <p:sp>
          <p:nvSpPr>
            <p:cNvPr name="Freeform 15" id="15"/>
            <p:cNvSpPr/>
            <p:nvPr/>
          </p:nvSpPr>
          <p:spPr>
            <a:xfrm flipH="false" flipV="false" rot="0">
              <a:off x="0" y="0"/>
              <a:ext cx="736280" cy="1625708"/>
            </a:xfrm>
            <a:custGeom>
              <a:avLst/>
              <a:gdLst/>
              <a:ahLst/>
              <a:cxnLst/>
              <a:rect r="r" b="b" t="t" l="l"/>
              <a:pathLst>
                <a:path h="1625708" w="736280">
                  <a:moveTo>
                    <a:pt x="0" y="0"/>
                  </a:moveTo>
                  <a:lnTo>
                    <a:pt x="736280" y="0"/>
                  </a:lnTo>
                  <a:lnTo>
                    <a:pt x="736280" y="1625708"/>
                  </a:lnTo>
                  <a:lnTo>
                    <a:pt x="0" y="1625708"/>
                  </a:lnTo>
                  <a:close/>
                </a:path>
              </a:pathLst>
            </a:custGeom>
            <a:solidFill>
              <a:srgbClr val="DF8C3C"/>
            </a:solidFill>
          </p:spPr>
        </p:sp>
        <p:sp>
          <p:nvSpPr>
            <p:cNvPr name="TextBox 16" id="16"/>
            <p:cNvSpPr txBox="true"/>
            <p:nvPr/>
          </p:nvSpPr>
          <p:spPr>
            <a:xfrm>
              <a:off x="0" y="-57150"/>
              <a:ext cx="736280" cy="1682858"/>
            </a:xfrm>
            <a:prstGeom prst="rect">
              <a:avLst/>
            </a:prstGeom>
          </p:spPr>
          <p:txBody>
            <a:bodyPr anchor="ctr" rtlCol="false" tIns="50800" lIns="50800" bIns="50800" rIns="50800"/>
            <a:lstStyle/>
            <a:p>
              <a:pPr algn="ctr">
                <a:lnSpc>
                  <a:spcPts val="1819"/>
                </a:lnSpc>
              </a:pPr>
            </a:p>
          </p:txBody>
        </p:sp>
      </p:grpSp>
      <p:sp>
        <p:nvSpPr>
          <p:cNvPr name="TextBox 17" id="17"/>
          <p:cNvSpPr txBox="true"/>
          <p:nvPr/>
        </p:nvSpPr>
        <p:spPr>
          <a:xfrm rot="0">
            <a:off x="777240" y="4492561"/>
            <a:ext cx="2054481" cy="252730"/>
          </a:xfrm>
          <a:prstGeom prst="rect">
            <a:avLst/>
          </a:prstGeom>
        </p:spPr>
        <p:txBody>
          <a:bodyPr anchor="t" rtlCol="false" tIns="0" lIns="0" bIns="0" rIns="0">
            <a:spAutoFit/>
          </a:bodyPr>
          <a:lstStyle/>
          <a:p>
            <a:pPr algn="ctr">
              <a:lnSpc>
                <a:spcPts val="1820"/>
              </a:lnSpc>
            </a:pPr>
            <a:r>
              <a:rPr lang="en-US" sz="1300">
                <a:solidFill>
                  <a:srgbClr val="DF8C3C"/>
                </a:solidFill>
                <a:latin typeface="Futura"/>
                <a:ea typeface="Futura"/>
                <a:cs typeface="Futura"/>
                <a:sym typeface="Futura"/>
              </a:rPr>
              <a:t>S</a:t>
            </a:r>
            <a:r>
              <a:rPr lang="en-US" sz="1300">
                <a:solidFill>
                  <a:srgbClr val="DF8C3C"/>
                </a:solidFill>
                <a:latin typeface="Futura"/>
                <a:ea typeface="Futura"/>
                <a:cs typeface="Futura"/>
                <a:sym typeface="Futura"/>
              </a:rPr>
              <a:t>TEP 1:</a:t>
            </a:r>
          </a:p>
        </p:txBody>
      </p:sp>
      <p:sp>
        <p:nvSpPr>
          <p:cNvPr name="TextBox 18" id="18"/>
          <p:cNvSpPr txBox="true"/>
          <p:nvPr/>
        </p:nvSpPr>
        <p:spPr>
          <a:xfrm rot="0">
            <a:off x="777240" y="4728146"/>
            <a:ext cx="2054481" cy="269240"/>
          </a:xfrm>
          <a:prstGeom prst="rect">
            <a:avLst/>
          </a:prstGeom>
        </p:spPr>
        <p:txBody>
          <a:bodyPr anchor="t" rtlCol="false" tIns="0" lIns="0" bIns="0" rIns="0">
            <a:spAutoFit/>
          </a:bodyPr>
          <a:lstStyle/>
          <a:p>
            <a:pPr algn="ctr">
              <a:lnSpc>
                <a:spcPts val="1960"/>
              </a:lnSpc>
            </a:pPr>
            <a:r>
              <a:rPr lang="en-US" b="true" sz="1400">
                <a:solidFill>
                  <a:srgbClr val="DF8C3C"/>
                </a:solidFill>
                <a:latin typeface="Futura Bold"/>
                <a:ea typeface="Futura Bold"/>
                <a:cs typeface="Futura Bold"/>
                <a:sym typeface="Futura Bold"/>
              </a:rPr>
              <a:t>RE</a:t>
            </a:r>
            <a:r>
              <a:rPr lang="en-US" b="true" sz="1400">
                <a:solidFill>
                  <a:srgbClr val="DF8C3C"/>
                </a:solidFill>
                <a:latin typeface="Futura Bold"/>
                <a:ea typeface="Futura Bold"/>
                <a:cs typeface="Futura Bold"/>
                <a:sym typeface="Futura Bold"/>
              </a:rPr>
              <a:t>FLECT </a:t>
            </a:r>
          </a:p>
        </p:txBody>
      </p:sp>
      <p:sp>
        <p:nvSpPr>
          <p:cNvPr name="TextBox 19" id="19"/>
          <p:cNvSpPr txBox="true"/>
          <p:nvPr/>
        </p:nvSpPr>
        <p:spPr>
          <a:xfrm rot="0">
            <a:off x="777240" y="5235511"/>
            <a:ext cx="1948667" cy="336994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DF8C3C"/>
                </a:solidFill>
                <a:latin typeface="Futura"/>
                <a:ea typeface="Futura"/>
                <a:cs typeface="Futura"/>
                <a:sym typeface="Futura"/>
              </a:rPr>
              <a:t>What steps did yo</a:t>
            </a:r>
            <a:r>
              <a:rPr lang="en-US" sz="1200">
                <a:solidFill>
                  <a:srgbClr val="DF8C3C"/>
                </a:solidFill>
                <a:latin typeface="Futura"/>
                <a:ea typeface="Futura"/>
                <a:cs typeface="Futura"/>
                <a:sym typeface="Futura"/>
              </a:rPr>
              <a:t>u take after last month’s policy review?</a:t>
            </a:r>
          </a:p>
          <a:p>
            <a:pPr algn="l" marL="259082" indent="-129541" lvl="1">
              <a:lnSpc>
                <a:spcPts val="1680"/>
              </a:lnSpc>
              <a:buFont typeface="Arial"/>
              <a:buChar char="•"/>
            </a:pPr>
            <a:r>
              <a:rPr lang="en-US" sz="1200">
                <a:solidFill>
                  <a:srgbClr val="DF8C3C"/>
                </a:solidFill>
                <a:latin typeface="Futura"/>
                <a:ea typeface="Futura"/>
                <a:cs typeface="Futura"/>
                <a:sym typeface="Futura"/>
              </a:rPr>
              <a:t>How do you feel your current curriculum represents diversity?</a:t>
            </a:r>
          </a:p>
          <a:p>
            <a:pPr algn="l" marL="259082" indent="-129541" lvl="1">
              <a:lnSpc>
                <a:spcPts val="1680"/>
              </a:lnSpc>
              <a:buFont typeface="Arial"/>
              <a:buChar char="•"/>
            </a:pPr>
            <a:r>
              <a:rPr lang="en-US" sz="1200">
                <a:solidFill>
                  <a:srgbClr val="DF8C3C"/>
                </a:solidFill>
                <a:latin typeface="Futura"/>
                <a:ea typeface="Futura"/>
                <a:cs typeface="Futura"/>
                <a:sym typeface="Futura"/>
              </a:rPr>
              <a:t>Have you noticed any resistance from staff or pupils in discussing inclusion?</a:t>
            </a:r>
          </a:p>
          <a:p>
            <a:pPr algn="l" marL="259082" indent="-129541" lvl="1">
              <a:lnSpc>
                <a:spcPts val="1680"/>
              </a:lnSpc>
              <a:buFont typeface="Arial"/>
              <a:buChar char="•"/>
            </a:pPr>
            <a:r>
              <a:rPr lang="en-US" sz="1200">
                <a:solidFill>
                  <a:srgbClr val="DF8C3C"/>
                </a:solidFill>
                <a:latin typeface="Futura"/>
                <a:ea typeface="Futura"/>
                <a:cs typeface="Futura"/>
                <a:sym typeface="Futura"/>
              </a:rPr>
              <a:t>What surprised you during the curriculum review process?</a:t>
            </a:r>
          </a:p>
          <a:p>
            <a:pPr algn="l" marL="259082" indent="-129541" lvl="1">
              <a:lnSpc>
                <a:spcPts val="1680"/>
              </a:lnSpc>
              <a:buFont typeface="Arial"/>
              <a:buChar char="•"/>
            </a:pPr>
            <a:r>
              <a:rPr lang="en-US" sz="1200">
                <a:solidFill>
                  <a:srgbClr val="DF8C3C"/>
                </a:solidFill>
                <a:latin typeface="Futura"/>
                <a:ea typeface="Futura"/>
                <a:cs typeface="Futura"/>
                <a:sym typeface="Futura"/>
              </a:rPr>
              <a:t>Are there gaps you weren’t previously aware of?</a:t>
            </a:r>
          </a:p>
        </p:txBody>
      </p:sp>
      <p:sp>
        <p:nvSpPr>
          <p:cNvPr name="TextBox 20" id="20"/>
          <p:cNvSpPr txBox="true"/>
          <p:nvPr/>
        </p:nvSpPr>
        <p:spPr>
          <a:xfrm rot="0">
            <a:off x="2831721" y="4492561"/>
            <a:ext cx="2054481" cy="252730"/>
          </a:xfrm>
          <a:prstGeom prst="rect">
            <a:avLst/>
          </a:prstGeom>
        </p:spPr>
        <p:txBody>
          <a:bodyPr anchor="t" rtlCol="false" tIns="0" lIns="0" bIns="0" rIns="0">
            <a:spAutoFit/>
          </a:bodyPr>
          <a:lstStyle/>
          <a:p>
            <a:pPr algn="ctr">
              <a:lnSpc>
                <a:spcPts val="1820"/>
              </a:lnSpc>
            </a:pPr>
            <a:r>
              <a:rPr lang="en-US" sz="1300">
                <a:solidFill>
                  <a:srgbClr val="000000"/>
                </a:solidFill>
                <a:latin typeface="Futura"/>
                <a:ea typeface="Futura"/>
                <a:cs typeface="Futura"/>
                <a:sym typeface="Futura"/>
              </a:rPr>
              <a:t>S</a:t>
            </a:r>
            <a:r>
              <a:rPr lang="en-US" sz="1300">
                <a:solidFill>
                  <a:srgbClr val="000000"/>
                </a:solidFill>
                <a:latin typeface="Futura"/>
                <a:ea typeface="Futura"/>
                <a:cs typeface="Futura"/>
                <a:sym typeface="Futura"/>
              </a:rPr>
              <a:t>TEP 2:</a:t>
            </a:r>
          </a:p>
        </p:txBody>
      </p:sp>
      <p:sp>
        <p:nvSpPr>
          <p:cNvPr name="TextBox 21" id="21"/>
          <p:cNvSpPr txBox="true"/>
          <p:nvPr/>
        </p:nvSpPr>
        <p:spPr>
          <a:xfrm rot="0">
            <a:off x="2831721" y="4728146"/>
            <a:ext cx="2054481" cy="516890"/>
          </a:xfrm>
          <a:prstGeom prst="rect">
            <a:avLst/>
          </a:prstGeom>
        </p:spPr>
        <p:txBody>
          <a:bodyPr anchor="t" rtlCol="false" tIns="0" lIns="0" bIns="0" rIns="0">
            <a:spAutoFit/>
          </a:bodyPr>
          <a:lstStyle/>
          <a:p>
            <a:pPr algn="ctr">
              <a:lnSpc>
                <a:spcPts val="1960"/>
              </a:lnSpc>
            </a:pPr>
            <a:r>
              <a:rPr lang="en-US" b="true" sz="1400">
                <a:solidFill>
                  <a:srgbClr val="000000"/>
                </a:solidFill>
                <a:latin typeface="Futura Bold"/>
                <a:ea typeface="Futura Bold"/>
                <a:cs typeface="Futura Bold"/>
                <a:sym typeface="Futura Bold"/>
              </a:rPr>
              <a:t>PROBLEM-SO</a:t>
            </a:r>
            <a:r>
              <a:rPr lang="en-US" b="true" sz="1400">
                <a:solidFill>
                  <a:srgbClr val="000000"/>
                </a:solidFill>
                <a:latin typeface="Futura Bold"/>
                <a:ea typeface="Futura Bold"/>
                <a:cs typeface="Futura Bold"/>
                <a:sym typeface="Futura Bold"/>
              </a:rPr>
              <a:t>LVE &amp; STRATEGISE </a:t>
            </a:r>
          </a:p>
        </p:txBody>
      </p:sp>
      <p:sp>
        <p:nvSpPr>
          <p:cNvPr name="TextBox 22" id="22"/>
          <p:cNvSpPr txBox="true"/>
          <p:nvPr/>
        </p:nvSpPr>
        <p:spPr>
          <a:xfrm rot="0">
            <a:off x="2831721" y="5235511"/>
            <a:ext cx="1948667" cy="295084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000000"/>
                </a:solidFill>
                <a:latin typeface="Futura"/>
                <a:ea typeface="Futura"/>
                <a:cs typeface="Futura"/>
                <a:sym typeface="Futura"/>
              </a:rPr>
              <a:t>What resources or voices need to be ad</a:t>
            </a:r>
            <a:r>
              <a:rPr lang="en-US" sz="1200">
                <a:solidFill>
                  <a:srgbClr val="000000"/>
                </a:solidFill>
                <a:latin typeface="Futura"/>
                <a:ea typeface="Futura"/>
                <a:cs typeface="Futura"/>
                <a:sym typeface="Futura"/>
              </a:rPr>
              <a:t>ded to the curriculum?</a:t>
            </a:r>
          </a:p>
          <a:p>
            <a:pPr algn="l" marL="259082" indent="-129541" lvl="1">
              <a:lnSpc>
                <a:spcPts val="1680"/>
              </a:lnSpc>
              <a:buFont typeface="Arial"/>
              <a:buChar char="•"/>
            </a:pPr>
            <a:r>
              <a:rPr lang="en-US" sz="1200">
                <a:solidFill>
                  <a:srgbClr val="000000"/>
                </a:solidFill>
                <a:latin typeface="Futura"/>
                <a:ea typeface="Futura"/>
                <a:cs typeface="Futura"/>
                <a:sym typeface="Futura"/>
              </a:rPr>
              <a:t>How can teachers be supported in adapting materials?</a:t>
            </a:r>
          </a:p>
          <a:p>
            <a:pPr algn="l" marL="259082" indent="-129541" lvl="1">
              <a:lnSpc>
                <a:spcPts val="1680"/>
              </a:lnSpc>
              <a:buFont typeface="Arial"/>
              <a:buChar char="•"/>
            </a:pPr>
            <a:r>
              <a:rPr lang="en-US" sz="1200">
                <a:solidFill>
                  <a:srgbClr val="000000"/>
                </a:solidFill>
                <a:latin typeface="Futura"/>
                <a:ea typeface="Futura"/>
                <a:cs typeface="Futura"/>
                <a:sym typeface="Futura"/>
              </a:rPr>
              <a:t>What barriers exist to making these changes school-wide?</a:t>
            </a:r>
          </a:p>
          <a:p>
            <a:pPr algn="l" marL="259082" indent="-129541" lvl="1">
              <a:lnSpc>
                <a:spcPts val="1680"/>
              </a:lnSpc>
              <a:buFont typeface="Arial"/>
              <a:buChar char="•"/>
            </a:pPr>
            <a:r>
              <a:rPr lang="en-US" sz="1200">
                <a:solidFill>
                  <a:srgbClr val="000000"/>
                </a:solidFill>
                <a:latin typeface="Futura"/>
                <a:ea typeface="Futura"/>
                <a:cs typeface="Futura"/>
                <a:sym typeface="Futura"/>
              </a:rPr>
              <a:t>Are there subjects or key stages where this work is most urgent?</a:t>
            </a:r>
          </a:p>
          <a:p>
            <a:pPr algn="l" marL="259082" indent="-129541" lvl="1">
              <a:lnSpc>
                <a:spcPts val="1680"/>
              </a:lnSpc>
              <a:buFont typeface="Arial"/>
              <a:buChar char="•"/>
            </a:pPr>
            <a:r>
              <a:rPr lang="en-US" sz="1200">
                <a:solidFill>
                  <a:srgbClr val="000000"/>
                </a:solidFill>
                <a:latin typeface="Futura"/>
                <a:ea typeface="Futura"/>
                <a:cs typeface="Futura"/>
                <a:sym typeface="Futura"/>
              </a:rPr>
              <a:t>What external resources or experts could help?</a:t>
            </a:r>
          </a:p>
        </p:txBody>
      </p:sp>
      <p:sp>
        <p:nvSpPr>
          <p:cNvPr name="TextBox 23" id="23"/>
          <p:cNvSpPr txBox="true"/>
          <p:nvPr/>
        </p:nvSpPr>
        <p:spPr>
          <a:xfrm rot="0">
            <a:off x="4886202" y="4492561"/>
            <a:ext cx="2054481" cy="252730"/>
          </a:xfrm>
          <a:prstGeom prst="rect">
            <a:avLst/>
          </a:prstGeom>
        </p:spPr>
        <p:txBody>
          <a:bodyPr anchor="t" rtlCol="false" tIns="0" lIns="0" bIns="0" rIns="0">
            <a:spAutoFit/>
          </a:bodyPr>
          <a:lstStyle/>
          <a:p>
            <a:pPr algn="ctr">
              <a:lnSpc>
                <a:spcPts val="1820"/>
              </a:lnSpc>
            </a:pPr>
            <a:r>
              <a:rPr lang="en-US" sz="1300">
                <a:solidFill>
                  <a:srgbClr val="000000"/>
                </a:solidFill>
                <a:latin typeface="Futura"/>
                <a:ea typeface="Futura"/>
                <a:cs typeface="Futura"/>
                <a:sym typeface="Futura"/>
              </a:rPr>
              <a:t>S</a:t>
            </a:r>
            <a:r>
              <a:rPr lang="en-US" sz="1300">
                <a:solidFill>
                  <a:srgbClr val="000000"/>
                </a:solidFill>
                <a:latin typeface="Futura"/>
                <a:ea typeface="Futura"/>
                <a:cs typeface="Futura"/>
                <a:sym typeface="Futura"/>
              </a:rPr>
              <a:t>TEP 3:</a:t>
            </a:r>
          </a:p>
        </p:txBody>
      </p:sp>
      <p:sp>
        <p:nvSpPr>
          <p:cNvPr name="TextBox 24" id="24"/>
          <p:cNvSpPr txBox="true"/>
          <p:nvPr/>
        </p:nvSpPr>
        <p:spPr>
          <a:xfrm rot="0">
            <a:off x="4886202" y="4728146"/>
            <a:ext cx="2054481" cy="516890"/>
          </a:xfrm>
          <a:prstGeom prst="rect">
            <a:avLst/>
          </a:prstGeom>
        </p:spPr>
        <p:txBody>
          <a:bodyPr anchor="t" rtlCol="false" tIns="0" lIns="0" bIns="0" rIns="0">
            <a:spAutoFit/>
          </a:bodyPr>
          <a:lstStyle/>
          <a:p>
            <a:pPr algn="ctr">
              <a:lnSpc>
                <a:spcPts val="1960"/>
              </a:lnSpc>
            </a:pPr>
            <a:r>
              <a:rPr lang="en-US" b="true" sz="1400">
                <a:solidFill>
                  <a:srgbClr val="000000"/>
                </a:solidFill>
                <a:latin typeface="Futura Bold"/>
                <a:ea typeface="Futura Bold"/>
                <a:cs typeface="Futura Bold"/>
                <a:sym typeface="Futura Bold"/>
              </a:rPr>
              <a:t>A</a:t>
            </a:r>
            <a:r>
              <a:rPr lang="en-US" b="true" sz="1400">
                <a:solidFill>
                  <a:srgbClr val="000000"/>
                </a:solidFill>
                <a:latin typeface="Futura Bold"/>
                <a:ea typeface="Futura Bold"/>
                <a:cs typeface="Futura Bold"/>
                <a:sym typeface="Futura Bold"/>
              </a:rPr>
              <a:t>CTION &amp; ACCOUNTABILITY </a:t>
            </a:r>
          </a:p>
        </p:txBody>
      </p:sp>
      <p:sp>
        <p:nvSpPr>
          <p:cNvPr name="TextBox 25" id="25"/>
          <p:cNvSpPr txBox="true"/>
          <p:nvPr/>
        </p:nvSpPr>
        <p:spPr>
          <a:xfrm rot="0">
            <a:off x="4886202" y="5235511"/>
            <a:ext cx="1948667" cy="253174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000000"/>
                </a:solidFill>
                <a:latin typeface="Futura"/>
                <a:ea typeface="Futura"/>
                <a:cs typeface="Futura"/>
                <a:sym typeface="Futura"/>
              </a:rPr>
              <a:t>What one subject will you focus on improving this term?</a:t>
            </a:r>
          </a:p>
          <a:p>
            <a:pPr algn="l" marL="259082" indent="-129541" lvl="1">
              <a:lnSpc>
                <a:spcPts val="1680"/>
              </a:lnSpc>
              <a:buFont typeface="Arial"/>
              <a:buChar char="•"/>
            </a:pPr>
            <a:r>
              <a:rPr lang="en-US" sz="1200">
                <a:solidFill>
                  <a:srgbClr val="000000"/>
                </a:solidFill>
                <a:latin typeface="Futura"/>
                <a:ea typeface="Futura"/>
                <a:cs typeface="Futura"/>
                <a:sym typeface="Futura"/>
              </a:rPr>
              <a:t>What will yo</a:t>
            </a:r>
            <a:r>
              <a:rPr lang="en-US" sz="1200">
                <a:solidFill>
                  <a:srgbClr val="000000"/>
                </a:solidFill>
                <a:latin typeface="Futura"/>
                <a:ea typeface="Futura"/>
                <a:cs typeface="Futura"/>
                <a:sym typeface="Futura"/>
              </a:rPr>
              <a:t>u change or introduce in that subject?</a:t>
            </a:r>
          </a:p>
          <a:p>
            <a:pPr algn="l" marL="259082" indent="-129541" lvl="1">
              <a:lnSpc>
                <a:spcPts val="1680"/>
              </a:lnSpc>
              <a:buFont typeface="Arial"/>
              <a:buChar char="•"/>
            </a:pPr>
            <a:r>
              <a:rPr lang="en-US" sz="1200">
                <a:solidFill>
                  <a:srgbClr val="000000"/>
                </a:solidFill>
                <a:latin typeface="Futura"/>
                <a:ea typeface="Futura"/>
                <a:cs typeface="Futura"/>
                <a:sym typeface="Futura"/>
              </a:rPr>
              <a:t>Who else do you need to bring into the conversation?</a:t>
            </a:r>
          </a:p>
          <a:p>
            <a:pPr algn="l" marL="259082" indent="-129541" lvl="1">
              <a:lnSpc>
                <a:spcPts val="1680"/>
              </a:lnSpc>
              <a:buFont typeface="Arial"/>
              <a:buChar char="•"/>
            </a:pPr>
            <a:r>
              <a:rPr lang="en-US" sz="1200">
                <a:solidFill>
                  <a:srgbClr val="000000"/>
                </a:solidFill>
                <a:latin typeface="Futura"/>
                <a:ea typeface="Futura"/>
                <a:cs typeface="Futura"/>
                <a:sym typeface="Futura"/>
              </a:rPr>
              <a:t>What does success look like by the next check-in?</a:t>
            </a:r>
          </a:p>
          <a:p>
            <a:pPr algn="l" marL="259082" indent="-129541" lvl="1">
              <a:lnSpc>
                <a:spcPts val="1680"/>
              </a:lnSpc>
              <a:buFont typeface="Arial"/>
              <a:buChar char="•"/>
            </a:pPr>
            <a:r>
              <a:rPr lang="en-US" sz="1200">
                <a:solidFill>
                  <a:srgbClr val="000000"/>
                </a:solidFill>
                <a:latin typeface="Futura"/>
                <a:ea typeface="Futura"/>
                <a:cs typeface="Futura"/>
                <a:sym typeface="Futura"/>
              </a:rPr>
              <a:t>How will you stay accountable?</a:t>
            </a:r>
          </a:p>
        </p:txBody>
      </p:sp>
      <p:sp>
        <p:nvSpPr>
          <p:cNvPr name="TextBox 26" id="26"/>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1</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6000" y="1112986"/>
            <a:ext cx="5870115" cy="409577"/>
          </a:xfrm>
          <a:prstGeom prst="rect">
            <a:avLst/>
          </a:prstGeom>
        </p:spPr>
        <p:txBody>
          <a:bodyPr anchor="t" rtlCol="false" tIns="0" lIns="0" bIns="0" rIns="0">
            <a:spAutoFit/>
          </a:bodyPr>
          <a:lstStyle/>
          <a:p>
            <a:pPr algn="l">
              <a:lnSpc>
                <a:spcPts val="3000"/>
              </a:lnSpc>
            </a:pPr>
            <a:r>
              <a:rPr lang="en-US" sz="3000" b="true">
                <a:solidFill>
                  <a:srgbClr val="100F0D"/>
                </a:solidFill>
                <a:latin typeface="Oswald Bold"/>
                <a:ea typeface="Oswald Bold"/>
                <a:cs typeface="Oswald Bold"/>
                <a:sym typeface="Oswald Bold"/>
              </a:rPr>
              <a:t>Curriculum Audits</a:t>
            </a:r>
          </a:p>
        </p:txBody>
      </p:sp>
      <p:sp>
        <p:nvSpPr>
          <p:cNvPr name="TextBox 3" id="3"/>
          <p:cNvSpPr txBox="true"/>
          <p:nvPr/>
        </p:nvSpPr>
        <p:spPr>
          <a:xfrm rot="0">
            <a:off x="777240" y="1670200"/>
            <a:ext cx="5870115" cy="269875"/>
          </a:xfrm>
          <a:prstGeom prst="rect">
            <a:avLst/>
          </a:prstGeom>
        </p:spPr>
        <p:txBody>
          <a:bodyPr anchor="t" rtlCol="false" tIns="0" lIns="0" bIns="0" rIns="0">
            <a:spAutoFit/>
          </a:bodyPr>
          <a:lstStyle/>
          <a:p>
            <a:pPr algn="l">
              <a:lnSpc>
                <a:spcPts val="2000"/>
              </a:lnSpc>
            </a:pPr>
            <a:r>
              <a:rPr lang="en-US" sz="2000" b="true">
                <a:solidFill>
                  <a:srgbClr val="100F0D"/>
                </a:solidFill>
                <a:latin typeface="Oswald Bold"/>
                <a:ea typeface="Oswald Bold"/>
                <a:cs typeface="Oswald Bold"/>
                <a:sym typeface="Oswald Bold"/>
              </a:rPr>
              <a:t>Section 1: Representation</a:t>
            </a:r>
          </a:p>
        </p:txBody>
      </p:sp>
      <p:graphicFrame>
        <p:nvGraphicFramePr>
          <p:cNvPr name="Table 4" id="4"/>
          <p:cNvGraphicFramePr>
            <a:graphicFrameLocks noGrp="true"/>
          </p:cNvGraphicFramePr>
          <p:nvPr/>
        </p:nvGraphicFramePr>
        <p:xfrm>
          <a:off x="756000" y="2059138"/>
          <a:ext cx="6026760" cy="3333750"/>
        </p:xfrm>
        <a:graphic>
          <a:graphicData uri="http://schemas.openxmlformats.org/drawingml/2006/table">
            <a:tbl>
              <a:tblPr/>
              <a:tblGrid>
                <a:gridCol w="2468914"/>
                <a:gridCol w="2216126"/>
                <a:gridCol w="1341720"/>
              </a:tblGrid>
              <a:tr h="756800">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Question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Response Options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Notes / Examples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718481">
                <a:tc>
                  <a:txBody>
                    <a:bodyPr anchor="t" rtlCol="false"/>
                    <a:lstStyle/>
                    <a:p>
                      <a:pPr algn="l">
                        <a:lnSpc>
                          <a:spcPts val="1679"/>
                        </a:lnSpc>
                        <a:defRPr/>
                      </a:pPr>
                      <a:r>
                        <a:rPr lang="en-US" sz="1200">
                          <a:solidFill>
                            <a:srgbClr val="000000"/>
                          </a:solidFill>
                          <a:latin typeface="Futura"/>
                          <a:ea typeface="Futura"/>
                          <a:cs typeface="Futura"/>
                          <a:sym typeface="Futura"/>
                        </a:rPr>
                        <a:t>Do materials reflect racially and</a:t>
                      </a:r>
                      <a:endParaRPr lang="en-US" sz="1100"/>
                    </a:p>
                    <a:p>
                      <a:pPr algn="l">
                        <a:lnSpc>
                          <a:spcPts val="1679"/>
                        </a:lnSpc>
                      </a:pPr>
                      <a:r>
                        <a:rPr lang="en-US" sz="1200">
                          <a:solidFill>
                            <a:srgbClr val="000000"/>
                          </a:solidFill>
                          <a:latin typeface="Futura"/>
                          <a:ea typeface="Futura"/>
                          <a:cs typeface="Futura"/>
                          <a:sym typeface="Futura"/>
                        </a:rPr>
                        <a:t>culturally diverse voices?</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Consistently ☐ Sometimes</a:t>
                      </a:r>
                      <a:endParaRPr lang="en-US" sz="1100"/>
                    </a:p>
                    <a:p>
                      <a:pPr algn="ctr">
                        <a:lnSpc>
                          <a:spcPts val="1679"/>
                        </a:lnSpc>
                      </a:pPr>
                      <a:r>
                        <a:rPr lang="en-US" sz="1200">
                          <a:solidFill>
                            <a:srgbClr val="000000"/>
                          </a:solidFill>
                          <a:latin typeface="Futura"/>
                          <a:ea typeface="Futura"/>
                          <a:cs typeface="Futura"/>
                          <a:sym typeface="Futura"/>
                        </a:rPr>
                        <a:t>☐ Rarely ☐ Never</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929235">
                <a:tc>
                  <a:txBody>
                    <a:bodyPr anchor="t" rtlCol="false"/>
                    <a:lstStyle/>
                    <a:p>
                      <a:pPr algn="l">
                        <a:lnSpc>
                          <a:spcPts val="1679"/>
                        </a:lnSpc>
                        <a:defRPr/>
                      </a:pPr>
                      <a:r>
                        <a:rPr lang="en-US" sz="1200">
                          <a:solidFill>
                            <a:srgbClr val="000000"/>
                          </a:solidFill>
                          <a:latin typeface="Futura"/>
                          <a:ea typeface="Futura"/>
                          <a:cs typeface="Futura"/>
                          <a:sym typeface="Futura"/>
                        </a:rPr>
                        <a:t>Are authors, case studies, and examples from the Global Majority included?</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929235">
                <a:tc>
                  <a:txBody>
                    <a:bodyPr anchor="t" rtlCol="false"/>
                    <a:lstStyle/>
                    <a:p>
                      <a:pPr algn="l">
                        <a:lnSpc>
                          <a:spcPts val="1679"/>
                        </a:lnSpc>
                        <a:defRPr/>
                      </a:pPr>
                      <a:r>
                        <a:rPr lang="en-US" sz="1200">
                          <a:solidFill>
                            <a:srgbClr val="000000"/>
                          </a:solidFill>
                          <a:latin typeface="Futura"/>
                          <a:ea typeface="Futura"/>
                          <a:cs typeface="Futura"/>
                          <a:sym typeface="Futura"/>
                        </a:rPr>
                        <a:t>Are contributions of racially minoritised individuals acknowledged?</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5" id="5"/>
          <p:cNvSpPr txBox="true"/>
          <p:nvPr/>
        </p:nvSpPr>
        <p:spPr>
          <a:xfrm rot="0">
            <a:off x="798480" y="5760008"/>
            <a:ext cx="5870115" cy="269875"/>
          </a:xfrm>
          <a:prstGeom prst="rect">
            <a:avLst/>
          </a:prstGeom>
        </p:spPr>
        <p:txBody>
          <a:bodyPr anchor="t" rtlCol="false" tIns="0" lIns="0" bIns="0" rIns="0">
            <a:spAutoFit/>
          </a:bodyPr>
          <a:lstStyle/>
          <a:p>
            <a:pPr algn="l">
              <a:lnSpc>
                <a:spcPts val="2000"/>
              </a:lnSpc>
            </a:pPr>
            <a:r>
              <a:rPr lang="en-US" sz="2000" b="true">
                <a:solidFill>
                  <a:srgbClr val="100F0D"/>
                </a:solidFill>
                <a:latin typeface="Oswald Bold"/>
                <a:ea typeface="Oswald Bold"/>
                <a:cs typeface="Oswald Bold"/>
                <a:sym typeface="Oswald Bold"/>
              </a:rPr>
              <a:t>Section 2: Bias &amp; Stereotypes</a:t>
            </a:r>
          </a:p>
        </p:txBody>
      </p:sp>
      <p:grpSp>
        <p:nvGrpSpPr>
          <p:cNvPr name="Group 6" id="6"/>
          <p:cNvGrpSpPr/>
          <p:nvPr/>
        </p:nvGrpSpPr>
        <p:grpSpPr>
          <a:xfrm rot="0">
            <a:off x="137406" y="9295803"/>
            <a:ext cx="1280394" cy="1280394"/>
            <a:chOff x="0" y="0"/>
            <a:chExt cx="6350000" cy="6350000"/>
          </a:xfrm>
        </p:grpSpPr>
        <p:sp>
          <p:nvSpPr>
            <p:cNvPr name="Freeform 7" id="7"/>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graphicFrame>
        <p:nvGraphicFramePr>
          <p:cNvPr name="Table 8" id="8"/>
          <p:cNvGraphicFramePr>
            <a:graphicFrameLocks noGrp="true"/>
          </p:cNvGraphicFramePr>
          <p:nvPr/>
        </p:nvGraphicFramePr>
        <p:xfrm>
          <a:off x="777240" y="6148945"/>
          <a:ext cx="6026760" cy="3333750"/>
        </p:xfrm>
        <a:graphic>
          <a:graphicData uri="http://schemas.openxmlformats.org/drawingml/2006/table">
            <a:tbl>
              <a:tblPr/>
              <a:tblGrid>
                <a:gridCol w="2468914"/>
                <a:gridCol w="2216126"/>
                <a:gridCol w="1341720"/>
              </a:tblGrid>
              <a:tr h="756800">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Question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Response Options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Notes / Examples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929235">
                <a:tc>
                  <a:txBody>
                    <a:bodyPr anchor="t" rtlCol="false"/>
                    <a:lstStyle/>
                    <a:p>
                      <a:pPr algn="l">
                        <a:lnSpc>
                          <a:spcPts val="1679"/>
                        </a:lnSpc>
                        <a:defRPr/>
                      </a:pPr>
                      <a:r>
                        <a:rPr lang="en-US" sz="1200">
                          <a:solidFill>
                            <a:srgbClr val="000000"/>
                          </a:solidFill>
                          <a:latin typeface="Futura"/>
                          <a:ea typeface="Futura"/>
                          <a:cs typeface="Futura"/>
                          <a:sym typeface="Futura"/>
                        </a:rPr>
                        <a:t>Are any texts/images presenting biased or stereotypical portrayals?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Possib</a:t>
                      </a:r>
                      <a:r>
                        <a:rPr lang="en-US" sz="1200">
                          <a:solidFill>
                            <a:srgbClr val="000000"/>
                          </a:solidFill>
                          <a:latin typeface="Futura"/>
                          <a:ea typeface="Futura"/>
                          <a:cs typeface="Futura"/>
                          <a:sym typeface="Futura"/>
                        </a:rPr>
                        <a:t>ly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718481">
                <a:tc>
                  <a:txBody>
                    <a:bodyPr anchor="t" rtlCol="false"/>
                    <a:lstStyle/>
                    <a:p>
                      <a:pPr algn="l">
                        <a:lnSpc>
                          <a:spcPts val="1679"/>
                        </a:lnSpc>
                        <a:defRPr/>
                      </a:pPr>
                      <a:r>
                        <a:rPr lang="en-US" sz="1200">
                          <a:solidFill>
                            <a:srgbClr val="000000"/>
                          </a:solidFill>
                          <a:latin typeface="Futura"/>
                          <a:ea typeface="Futura"/>
                          <a:cs typeface="Futura"/>
                          <a:sym typeface="Futura"/>
                        </a:rPr>
                        <a:t>Are marginalised groups framed only through trauma or struggle?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929235">
                <a:tc>
                  <a:txBody>
                    <a:bodyPr anchor="t" rtlCol="false"/>
                    <a:lstStyle/>
                    <a:p>
                      <a:pPr algn="l">
                        <a:lnSpc>
                          <a:spcPts val="1679"/>
                        </a:lnSpc>
                        <a:defRPr/>
                      </a:pPr>
                      <a:r>
                        <a:rPr lang="en-US" sz="1200">
                          <a:solidFill>
                            <a:srgbClr val="000000"/>
                          </a:solidFill>
                          <a:latin typeface="Futura"/>
                          <a:ea typeface="Futura"/>
                          <a:cs typeface="Futura"/>
                          <a:sym typeface="Futura"/>
                        </a:rPr>
                        <a:t>Are Global Majority individuals shown in positions of leadership/agency?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9" id="9"/>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2</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836473" y="1066646"/>
            <a:ext cx="5870115" cy="269875"/>
          </a:xfrm>
          <a:prstGeom prst="rect">
            <a:avLst/>
          </a:prstGeom>
        </p:spPr>
        <p:txBody>
          <a:bodyPr anchor="t" rtlCol="false" tIns="0" lIns="0" bIns="0" rIns="0">
            <a:spAutoFit/>
          </a:bodyPr>
          <a:lstStyle/>
          <a:p>
            <a:pPr algn="l">
              <a:lnSpc>
                <a:spcPts val="2000"/>
              </a:lnSpc>
            </a:pPr>
            <a:r>
              <a:rPr lang="en-US" sz="2000" b="true">
                <a:solidFill>
                  <a:srgbClr val="100F0D"/>
                </a:solidFill>
                <a:latin typeface="Oswald Bold"/>
                <a:ea typeface="Oswald Bold"/>
                <a:cs typeface="Oswald Bold"/>
                <a:sym typeface="Oswald Bold"/>
              </a:rPr>
              <a:t>Section 3: Context &amp; Criticality</a:t>
            </a:r>
          </a:p>
        </p:txBody>
      </p:sp>
      <p:graphicFrame>
        <p:nvGraphicFramePr>
          <p:cNvPr name="Table 3" id="3"/>
          <p:cNvGraphicFramePr>
            <a:graphicFrameLocks noGrp="true"/>
          </p:cNvGraphicFramePr>
          <p:nvPr/>
        </p:nvGraphicFramePr>
        <p:xfrm>
          <a:off x="815233" y="1455584"/>
          <a:ext cx="6026760" cy="3124200"/>
        </p:xfrm>
        <a:graphic>
          <a:graphicData uri="http://schemas.openxmlformats.org/drawingml/2006/table">
            <a:tbl>
              <a:tblPr/>
              <a:tblGrid>
                <a:gridCol w="2468914"/>
                <a:gridCol w="2216126"/>
                <a:gridCol w="1341720"/>
              </a:tblGrid>
              <a:tr h="757091">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Question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Response Options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Notes / Examples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718758">
                <a:tc>
                  <a:txBody>
                    <a:bodyPr anchor="t" rtlCol="false"/>
                    <a:lstStyle/>
                    <a:p>
                      <a:pPr algn="l">
                        <a:lnSpc>
                          <a:spcPts val="1679"/>
                        </a:lnSpc>
                        <a:defRPr/>
                      </a:pPr>
                      <a:r>
                        <a:rPr lang="en-US" sz="1200">
                          <a:solidFill>
                            <a:srgbClr val="000000"/>
                          </a:solidFill>
                          <a:latin typeface="Futura"/>
                          <a:ea typeface="Futura"/>
                          <a:cs typeface="Futura"/>
                          <a:sym typeface="Futura"/>
                        </a:rPr>
                        <a:t>Do materials support discussion on race, identity, and power?</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Consistently ☐ Sometimes</a:t>
                      </a:r>
                      <a:endParaRPr lang="en-US" sz="1100"/>
                    </a:p>
                    <a:p>
                      <a:pPr algn="ctr">
                        <a:lnSpc>
                          <a:spcPts val="1679"/>
                        </a:lnSpc>
                      </a:pPr>
                      <a:r>
                        <a:rPr lang="en-US" sz="1200">
                          <a:solidFill>
                            <a:srgbClr val="000000"/>
                          </a:solidFill>
                          <a:latin typeface="Futura"/>
                          <a:ea typeface="Futura"/>
                          <a:cs typeface="Futura"/>
                          <a:sym typeface="Futura"/>
                        </a:rPr>
                        <a:t>☐ Rarely ☐ Never</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718758">
                <a:tc>
                  <a:txBody>
                    <a:bodyPr anchor="t" rtlCol="false"/>
                    <a:lstStyle/>
                    <a:p>
                      <a:pPr algn="l">
                        <a:lnSpc>
                          <a:spcPts val="1679"/>
                        </a:lnSpc>
                        <a:defRPr/>
                      </a:pPr>
                      <a:r>
                        <a:rPr lang="en-US" sz="1200">
                          <a:solidFill>
                            <a:srgbClr val="000000"/>
                          </a:solidFill>
                          <a:latin typeface="Futura"/>
                          <a:ea typeface="Futura"/>
                          <a:cs typeface="Futura"/>
                          <a:sym typeface="Futura"/>
                        </a:rPr>
                        <a:t>Are students encouraged to challenge dominant narratives?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929593">
                <a:tc>
                  <a:txBody>
                    <a:bodyPr anchor="t" rtlCol="false"/>
                    <a:lstStyle/>
                    <a:p>
                      <a:pPr algn="l">
                        <a:lnSpc>
                          <a:spcPts val="1679"/>
                        </a:lnSpc>
                        <a:defRPr/>
                      </a:pPr>
                      <a:r>
                        <a:rPr lang="en-US" sz="1200">
                          <a:solidFill>
                            <a:srgbClr val="000000"/>
                          </a:solidFill>
                          <a:latin typeface="Futura"/>
                          <a:ea typeface="Futura"/>
                          <a:cs typeface="Futura"/>
                          <a:sym typeface="Futura"/>
                        </a:rPr>
                        <a:t>Do resources explore local/global contexts of inequality?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r>
                        <a:rPr lang="en-US" sz="1200">
                          <a:solidFill>
                            <a:srgbClr val="000000"/>
                          </a:solidFill>
                          <a:latin typeface="Futura"/>
                          <a:ea typeface="Futura"/>
                          <a:cs typeface="Futura"/>
                          <a:sym typeface="Futura"/>
                        </a:rPr>
                        <a:t>☐ Yes ☐ Somewhat ☐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4" id="4"/>
          <p:cNvSpPr txBox="true"/>
          <p:nvPr/>
        </p:nvSpPr>
        <p:spPr>
          <a:xfrm rot="0">
            <a:off x="857713" y="5156454"/>
            <a:ext cx="5870115" cy="269875"/>
          </a:xfrm>
          <a:prstGeom prst="rect">
            <a:avLst/>
          </a:prstGeom>
        </p:spPr>
        <p:txBody>
          <a:bodyPr anchor="t" rtlCol="false" tIns="0" lIns="0" bIns="0" rIns="0">
            <a:spAutoFit/>
          </a:bodyPr>
          <a:lstStyle/>
          <a:p>
            <a:pPr algn="l">
              <a:lnSpc>
                <a:spcPts val="2000"/>
              </a:lnSpc>
            </a:pPr>
            <a:r>
              <a:rPr lang="en-US" sz="2000" b="true">
                <a:solidFill>
                  <a:srgbClr val="100F0D"/>
                </a:solidFill>
                <a:latin typeface="Oswald Bold"/>
                <a:ea typeface="Oswald Bold"/>
                <a:cs typeface="Oswald Bold"/>
                <a:sym typeface="Oswald Bold"/>
              </a:rPr>
              <a:t>Section 4: Next Steps</a:t>
            </a:r>
          </a:p>
        </p:txBody>
      </p:sp>
      <p:grpSp>
        <p:nvGrpSpPr>
          <p:cNvPr name="Group 5" id="5"/>
          <p:cNvGrpSpPr/>
          <p:nvPr/>
        </p:nvGrpSpPr>
        <p:grpSpPr>
          <a:xfrm rot="0">
            <a:off x="137406" y="9295803"/>
            <a:ext cx="1280394" cy="1280394"/>
            <a:chOff x="0" y="0"/>
            <a:chExt cx="6350000" cy="6350000"/>
          </a:xfrm>
        </p:grpSpPr>
        <p:sp>
          <p:nvSpPr>
            <p:cNvPr name="Freeform 6" id="6"/>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graphicFrame>
        <p:nvGraphicFramePr>
          <p:cNvPr name="Table 7" id="7"/>
          <p:cNvGraphicFramePr>
            <a:graphicFrameLocks noGrp="true"/>
          </p:cNvGraphicFramePr>
          <p:nvPr/>
        </p:nvGraphicFramePr>
        <p:xfrm>
          <a:off x="836473" y="5545391"/>
          <a:ext cx="6026760" cy="4108537"/>
        </p:xfrm>
        <a:graphic>
          <a:graphicData uri="http://schemas.openxmlformats.org/drawingml/2006/table">
            <a:tbl>
              <a:tblPr/>
              <a:tblGrid>
                <a:gridCol w="3904744"/>
                <a:gridCol w="2122016"/>
              </a:tblGrid>
              <a:tr h="636062">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Action Planning</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r>
                        <a:rPr lang="en-US" sz="1299" b="true">
                          <a:solidFill>
                            <a:srgbClr val="000000"/>
                          </a:solidFill>
                          <a:latin typeface="Futura Bold"/>
                          <a:ea typeface="Futura Bold"/>
                          <a:cs typeface="Futura Bold"/>
                          <a:sym typeface="Futura Bold"/>
                        </a:rPr>
                        <a:t>Your Input</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928229">
                <a:tc>
                  <a:txBody>
                    <a:bodyPr anchor="t" rtlCol="false"/>
                    <a:lstStyle/>
                    <a:p>
                      <a:pPr algn="l">
                        <a:lnSpc>
                          <a:spcPts val="1679"/>
                        </a:lnSpc>
                        <a:defRPr/>
                      </a:pPr>
                      <a:r>
                        <a:rPr lang="en-US" sz="1200">
                          <a:solidFill>
                            <a:srgbClr val="000000"/>
                          </a:solidFill>
                          <a:latin typeface="Futura"/>
                          <a:ea typeface="Futura"/>
                          <a:cs typeface="Futura"/>
                          <a:sym typeface="Futura"/>
                        </a:rPr>
                        <a:t>Three key changes you will make based on this audit</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just">
                        <a:lnSpc>
                          <a:spcPts val="1679"/>
                        </a:lnSpc>
                        <a:defRPr/>
                      </a:pPr>
                      <a:r>
                        <a:rPr lang="en-US" sz="1200">
                          <a:solidFill>
                            <a:srgbClr val="000000"/>
                          </a:solidFill>
                          <a:latin typeface="Futura"/>
                          <a:ea typeface="Futura"/>
                          <a:cs typeface="Futura"/>
                          <a:sym typeface="Futura"/>
                        </a:rPr>
                        <a:t>1.</a:t>
                      </a:r>
                      <a:endParaRPr lang="en-US" sz="1100"/>
                    </a:p>
                    <a:p>
                      <a:pPr algn="just">
                        <a:lnSpc>
                          <a:spcPts val="1679"/>
                        </a:lnSpc>
                      </a:pPr>
                      <a:r>
                        <a:rPr lang="en-US" sz="1200">
                          <a:solidFill>
                            <a:srgbClr val="000000"/>
                          </a:solidFill>
                          <a:latin typeface="Futura"/>
                          <a:ea typeface="Futura"/>
                          <a:cs typeface="Futura"/>
                          <a:sym typeface="Futura"/>
                        </a:rPr>
                        <a:t>2.</a:t>
                      </a:r>
                    </a:p>
                    <a:p>
                      <a:pPr algn="just">
                        <a:lnSpc>
                          <a:spcPts val="1679"/>
                        </a:lnSpc>
                      </a:pPr>
                      <a:r>
                        <a:rPr lang="en-US" sz="1200">
                          <a:solidFill>
                            <a:srgbClr val="000000"/>
                          </a:solidFill>
                          <a:latin typeface="Futura"/>
                          <a:ea typeface="Futura"/>
                          <a:cs typeface="Futura"/>
                          <a:sym typeface="Futura"/>
                        </a:rPr>
                        <a:t>3.</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62">
                <a:tc>
                  <a:txBody>
                    <a:bodyPr anchor="t" rtlCol="false"/>
                    <a:lstStyle/>
                    <a:p>
                      <a:pPr algn="l">
                        <a:lnSpc>
                          <a:spcPts val="1679"/>
                        </a:lnSpc>
                        <a:defRPr/>
                      </a:pPr>
                      <a:r>
                        <a:rPr lang="en-US" sz="1200">
                          <a:solidFill>
                            <a:srgbClr val="000000"/>
                          </a:solidFill>
                          <a:latin typeface="Futura"/>
                          <a:ea typeface="Futura"/>
                          <a:cs typeface="Futura"/>
                          <a:sym typeface="Futura"/>
                        </a:rPr>
                        <a:t>Support or resources needed</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62">
                <a:tc>
                  <a:txBody>
                    <a:bodyPr anchor="t" rtlCol="false"/>
                    <a:lstStyle/>
                    <a:p>
                      <a:pPr algn="l">
                        <a:lnSpc>
                          <a:spcPts val="1679"/>
                        </a:lnSpc>
                        <a:defRPr/>
                      </a:pPr>
                      <a:r>
                        <a:rPr lang="en-US" sz="1200">
                          <a:solidFill>
                            <a:srgbClr val="000000"/>
                          </a:solidFill>
                          <a:latin typeface="Futura"/>
                          <a:ea typeface="Futura"/>
                          <a:cs typeface="Futura"/>
                          <a:sym typeface="Futura"/>
                        </a:rPr>
                        <a:t>Signed by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62">
                <a:tc>
                  <a:txBody>
                    <a:bodyPr anchor="t" rtlCol="false"/>
                    <a:lstStyle/>
                    <a:p>
                      <a:pPr algn="l">
                        <a:lnSpc>
                          <a:spcPts val="1679"/>
                        </a:lnSpc>
                        <a:defRPr/>
                      </a:pPr>
                      <a:r>
                        <a:rPr lang="en-US" sz="1200">
                          <a:solidFill>
                            <a:srgbClr val="000000"/>
                          </a:solidFill>
                          <a:latin typeface="Futura"/>
                          <a:ea typeface="Futura"/>
                          <a:cs typeface="Futura"/>
                          <a:sym typeface="Futura"/>
                        </a:rPr>
                        <a:t>Role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62">
                <a:tc>
                  <a:txBody>
                    <a:bodyPr anchor="t" rtlCol="false"/>
                    <a:lstStyle/>
                    <a:p>
                      <a:pPr algn="l">
                        <a:lnSpc>
                          <a:spcPts val="1679"/>
                        </a:lnSpc>
                        <a:defRPr/>
                      </a:pPr>
                      <a:r>
                        <a:rPr lang="en-US" sz="1200">
                          <a:solidFill>
                            <a:srgbClr val="000000"/>
                          </a:solidFill>
                          <a:latin typeface="Futura"/>
                          <a:ea typeface="Futura"/>
                          <a:cs typeface="Futura"/>
                          <a:sym typeface="Futura"/>
                        </a:rPr>
                        <a:t>Date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8" id="8"/>
          <p:cNvSpPr txBox="true"/>
          <p:nvPr/>
        </p:nvSpPr>
        <p:spPr>
          <a:xfrm rot="0">
            <a:off x="777240" y="99059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3</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489700" y="2695791"/>
            <a:ext cx="6580599" cy="1752969"/>
            <a:chOff x="0" y="0"/>
            <a:chExt cx="2358338" cy="628225"/>
          </a:xfrm>
        </p:grpSpPr>
        <p:sp>
          <p:nvSpPr>
            <p:cNvPr name="Freeform 3" id="3"/>
            <p:cNvSpPr/>
            <p:nvPr/>
          </p:nvSpPr>
          <p:spPr>
            <a:xfrm flipH="false" flipV="false" rot="0">
              <a:off x="0" y="0"/>
              <a:ext cx="2358338" cy="628225"/>
            </a:xfrm>
            <a:custGeom>
              <a:avLst/>
              <a:gdLst/>
              <a:ahLst/>
              <a:cxnLst/>
              <a:rect r="r" b="b" t="t" l="l"/>
              <a:pathLst>
                <a:path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w="19050" cap="rnd">
              <a:solidFill>
                <a:srgbClr val="000000"/>
              </a:solidFill>
              <a:prstDash val="solid"/>
              <a:round/>
            </a:ln>
          </p:spPr>
        </p:sp>
        <p:sp>
          <p:nvSpPr>
            <p:cNvPr name="TextBox 4" id="4"/>
            <p:cNvSpPr txBox="true"/>
            <p:nvPr/>
          </p:nvSpPr>
          <p:spPr>
            <a:xfrm>
              <a:off x="0" y="-28575"/>
              <a:ext cx="2358338" cy="656800"/>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5" id="5"/>
          <p:cNvGrpSpPr/>
          <p:nvPr/>
        </p:nvGrpSpPr>
        <p:grpSpPr>
          <a:xfrm rot="0">
            <a:off x="489700" y="4854276"/>
            <a:ext cx="3164115" cy="1783639"/>
            <a:chOff x="0" y="0"/>
            <a:chExt cx="1133947" cy="639216"/>
          </a:xfrm>
        </p:grpSpPr>
        <p:sp>
          <p:nvSpPr>
            <p:cNvPr name="Freeform 6" id="6"/>
            <p:cNvSpPr/>
            <p:nvPr/>
          </p:nvSpPr>
          <p:spPr>
            <a:xfrm flipH="false" flipV="false" rot="0">
              <a:off x="0" y="0"/>
              <a:ext cx="1133947" cy="639216"/>
            </a:xfrm>
            <a:custGeom>
              <a:avLst/>
              <a:gdLst/>
              <a:ahLst/>
              <a:cxnLst/>
              <a:rect r="r" b="b" t="t" l="l"/>
              <a:pathLst>
                <a:path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7" id="7"/>
            <p:cNvSpPr txBox="true"/>
            <p:nvPr/>
          </p:nvSpPr>
          <p:spPr>
            <a:xfrm>
              <a:off x="0" y="-28575"/>
              <a:ext cx="1133947" cy="667791"/>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8" id="8"/>
          <p:cNvGrpSpPr/>
          <p:nvPr/>
        </p:nvGrpSpPr>
        <p:grpSpPr>
          <a:xfrm rot="0">
            <a:off x="489700" y="6942715"/>
            <a:ext cx="3164115" cy="3391299"/>
            <a:chOff x="0" y="0"/>
            <a:chExt cx="1133947" cy="1215365"/>
          </a:xfrm>
        </p:grpSpPr>
        <p:sp>
          <p:nvSpPr>
            <p:cNvPr name="Freeform 9" id="9"/>
            <p:cNvSpPr/>
            <p:nvPr/>
          </p:nvSpPr>
          <p:spPr>
            <a:xfrm flipH="false" flipV="false" rot="0">
              <a:off x="0" y="0"/>
              <a:ext cx="1133947" cy="1215365"/>
            </a:xfrm>
            <a:custGeom>
              <a:avLst/>
              <a:gdLst/>
              <a:ahLst/>
              <a:cxnLst/>
              <a:rect r="r" b="b" t="t" l="l"/>
              <a:pathLst>
                <a:path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0" id="10"/>
            <p:cNvSpPr txBox="true"/>
            <p:nvPr/>
          </p:nvSpPr>
          <p:spPr>
            <a:xfrm>
              <a:off x="0" y="-28575"/>
              <a:ext cx="1133947" cy="1243940"/>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11" id="11"/>
          <p:cNvGrpSpPr/>
          <p:nvPr/>
        </p:nvGrpSpPr>
        <p:grpSpPr>
          <a:xfrm rot="0">
            <a:off x="3906184" y="6942715"/>
            <a:ext cx="3164115" cy="1561321"/>
            <a:chOff x="0" y="0"/>
            <a:chExt cx="1133947" cy="559542"/>
          </a:xfrm>
        </p:grpSpPr>
        <p:sp>
          <p:nvSpPr>
            <p:cNvPr name="Freeform 12" id="12"/>
            <p:cNvSpPr/>
            <p:nvPr/>
          </p:nvSpPr>
          <p:spPr>
            <a:xfrm flipH="false" flipV="false" rot="0">
              <a:off x="0" y="0"/>
              <a:ext cx="1133947" cy="559542"/>
            </a:xfrm>
            <a:custGeom>
              <a:avLst/>
              <a:gdLst/>
              <a:ahLst/>
              <a:cxnLst/>
              <a:rect r="r" b="b" t="t" l="l"/>
              <a:pathLst>
                <a:path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3" id="13"/>
            <p:cNvSpPr txBox="true"/>
            <p:nvPr/>
          </p:nvSpPr>
          <p:spPr>
            <a:xfrm>
              <a:off x="0" y="-28575"/>
              <a:ext cx="1133947" cy="588117"/>
            </a:xfrm>
            <a:prstGeom prst="rect">
              <a:avLst/>
            </a:prstGeom>
          </p:spPr>
          <p:txBody>
            <a:bodyPr anchor="ctr" rtlCol="false" tIns="50800" lIns="50800" bIns="50800" rIns="50800"/>
            <a:lstStyle/>
            <a:p>
              <a:pPr algn="ctr">
                <a:lnSpc>
                  <a:spcPts val="2001"/>
                </a:lnSpc>
              </a:pPr>
            </a:p>
          </p:txBody>
        </p:sp>
      </p:grpSp>
      <p:grpSp>
        <p:nvGrpSpPr>
          <p:cNvPr name="Group 14" id="14"/>
          <p:cNvGrpSpPr/>
          <p:nvPr/>
        </p:nvGrpSpPr>
        <p:grpSpPr>
          <a:xfrm rot="0">
            <a:off x="3906184" y="8772693"/>
            <a:ext cx="3164115" cy="1561321"/>
            <a:chOff x="0" y="0"/>
            <a:chExt cx="1133947" cy="559542"/>
          </a:xfrm>
        </p:grpSpPr>
        <p:sp>
          <p:nvSpPr>
            <p:cNvPr name="Freeform 15" id="15"/>
            <p:cNvSpPr/>
            <p:nvPr/>
          </p:nvSpPr>
          <p:spPr>
            <a:xfrm flipH="false" flipV="false" rot="0">
              <a:off x="0" y="0"/>
              <a:ext cx="1133947" cy="559542"/>
            </a:xfrm>
            <a:custGeom>
              <a:avLst/>
              <a:gdLst/>
              <a:ahLst/>
              <a:cxnLst/>
              <a:rect r="r" b="b" t="t" l="l"/>
              <a:pathLst>
                <a:path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6" id="16"/>
            <p:cNvSpPr txBox="true"/>
            <p:nvPr/>
          </p:nvSpPr>
          <p:spPr>
            <a:xfrm>
              <a:off x="0" y="-28575"/>
              <a:ext cx="1133947" cy="588117"/>
            </a:xfrm>
            <a:prstGeom prst="rect">
              <a:avLst/>
            </a:prstGeom>
          </p:spPr>
          <p:txBody>
            <a:bodyPr anchor="ctr" rtlCol="false" tIns="50800" lIns="50800" bIns="50800" rIns="50800"/>
            <a:lstStyle/>
            <a:p>
              <a:pPr algn="ctr">
                <a:lnSpc>
                  <a:spcPts val="2001"/>
                </a:lnSpc>
              </a:pPr>
            </a:p>
          </p:txBody>
        </p:sp>
      </p:grpSp>
      <p:grpSp>
        <p:nvGrpSpPr>
          <p:cNvPr name="Group 17" id="17"/>
          <p:cNvGrpSpPr/>
          <p:nvPr/>
        </p:nvGrpSpPr>
        <p:grpSpPr>
          <a:xfrm rot="0">
            <a:off x="3906184" y="4854276"/>
            <a:ext cx="3164115" cy="1783639"/>
            <a:chOff x="0" y="0"/>
            <a:chExt cx="1133947" cy="639216"/>
          </a:xfrm>
        </p:grpSpPr>
        <p:sp>
          <p:nvSpPr>
            <p:cNvPr name="Freeform 18" id="18"/>
            <p:cNvSpPr/>
            <p:nvPr/>
          </p:nvSpPr>
          <p:spPr>
            <a:xfrm flipH="false" flipV="false" rot="0">
              <a:off x="0" y="0"/>
              <a:ext cx="1133947" cy="639216"/>
            </a:xfrm>
            <a:custGeom>
              <a:avLst/>
              <a:gdLst/>
              <a:ahLst/>
              <a:cxnLst/>
              <a:rect r="r" b="b" t="t" l="l"/>
              <a:pathLst>
                <a:path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9" id="19"/>
            <p:cNvSpPr txBox="true"/>
            <p:nvPr/>
          </p:nvSpPr>
          <p:spPr>
            <a:xfrm>
              <a:off x="0" y="-28575"/>
              <a:ext cx="1133947" cy="667791"/>
            </a:xfrm>
            <a:prstGeom prst="rect">
              <a:avLst/>
            </a:prstGeom>
          </p:spPr>
          <p:txBody>
            <a:bodyPr anchor="ctr" rtlCol="false" tIns="50800" lIns="50800" bIns="50800" rIns="50800"/>
            <a:lstStyle/>
            <a:p>
              <a:pPr algn="ctr" marL="0" indent="0" lvl="0">
                <a:lnSpc>
                  <a:spcPts val="2001"/>
                </a:lnSpc>
                <a:spcBef>
                  <a:spcPct val="0"/>
                </a:spcBef>
              </a:pPr>
            </a:p>
          </p:txBody>
        </p:sp>
      </p:grpSp>
      <p:sp>
        <p:nvSpPr>
          <p:cNvPr name="AutoShape 20" id="20"/>
          <p:cNvSpPr/>
          <p:nvPr/>
        </p:nvSpPr>
        <p:spPr>
          <a:xfrm>
            <a:off x="4813011" y="1378013"/>
            <a:ext cx="1895185" cy="0"/>
          </a:xfrm>
          <a:prstGeom prst="line">
            <a:avLst/>
          </a:prstGeom>
          <a:ln cap="flat" w="9525">
            <a:solidFill>
              <a:srgbClr val="000000"/>
            </a:solidFill>
            <a:prstDash val="solid"/>
            <a:headEnd type="none" len="sm" w="sm"/>
            <a:tailEnd type="none" len="sm" w="sm"/>
          </a:ln>
        </p:spPr>
      </p:sp>
      <p:sp>
        <p:nvSpPr>
          <p:cNvPr name="AutoShape 21" id="21"/>
          <p:cNvSpPr/>
          <p:nvPr/>
        </p:nvSpPr>
        <p:spPr>
          <a:xfrm>
            <a:off x="4813011" y="1806638"/>
            <a:ext cx="1895185" cy="0"/>
          </a:xfrm>
          <a:prstGeom prst="line">
            <a:avLst/>
          </a:prstGeom>
          <a:ln cap="flat" w="9525">
            <a:solidFill>
              <a:srgbClr val="000000"/>
            </a:solidFill>
            <a:prstDash val="solid"/>
            <a:headEnd type="none" len="sm" w="sm"/>
            <a:tailEnd type="none" len="sm" w="sm"/>
          </a:ln>
        </p:spPr>
      </p:sp>
      <p:sp>
        <p:nvSpPr>
          <p:cNvPr name="TextBox 22" id="22"/>
          <p:cNvSpPr txBox="true"/>
          <p:nvPr/>
        </p:nvSpPr>
        <p:spPr>
          <a:xfrm rot="0">
            <a:off x="2496514" y="2333842"/>
            <a:ext cx="2566973" cy="295275"/>
          </a:xfrm>
          <a:prstGeom prst="rect">
            <a:avLst/>
          </a:prstGeom>
        </p:spPr>
        <p:txBody>
          <a:bodyPr anchor="t" rtlCol="false" tIns="0" lIns="0" bIns="0" rIns="0">
            <a:spAutoFit/>
          </a:bodyPr>
          <a:lstStyle/>
          <a:p>
            <a:pPr algn="ctr" marL="0" indent="0" lvl="0">
              <a:lnSpc>
                <a:spcPts val="2100"/>
              </a:lnSpc>
              <a:spcBef>
                <a:spcPct val="0"/>
              </a:spcBef>
            </a:pPr>
            <a:r>
              <a:rPr lang="en-US" b="true" sz="1500" strike="noStrike" u="none">
                <a:solidFill>
                  <a:srgbClr val="000000"/>
                </a:solidFill>
                <a:latin typeface="Futura Bold"/>
                <a:ea typeface="Futura Bold"/>
                <a:cs typeface="Futura Bold"/>
                <a:sym typeface="Futura Bold"/>
              </a:rPr>
              <a:t>TOP 4 ACHIEVEMENTS</a:t>
            </a:r>
          </a:p>
        </p:txBody>
      </p:sp>
      <p:sp>
        <p:nvSpPr>
          <p:cNvPr name="TextBox 23" id="23"/>
          <p:cNvSpPr txBox="true"/>
          <p:nvPr/>
        </p:nvSpPr>
        <p:spPr>
          <a:xfrm rot="0">
            <a:off x="646956" y="4470543"/>
            <a:ext cx="2849603"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WHAT DID I DO WELL?</a:t>
            </a:r>
          </a:p>
        </p:txBody>
      </p:sp>
      <p:sp>
        <p:nvSpPr>
          <p:cNvPr name="TextBox 24" id="24"/>
          <p:cNvSpPr txBox="true"/>
          <p:nvPr/>
        </p:nvSpPr>
        <p:spPr>
          <a:xfrm rot="0">
            <a:off x="489700" y="6609340"/>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AREAS OF CHALLENGE</a:t>
            </a:r>
          </a:p>
        </p:txBody>
      </p:sp>
      <p:sp>
        <p:nvSpPr>
          <p:cNvPr name="TextBox 25" id="25"/>
          <p:cNvSpPr txBox="true"/>
          <p:nvPr/>
        </p:nvSpPr>
        <p:spPr>
          <a:xfrm rot="0">
            <a:off x="3906184" y="6637915"/>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BIGGEST LESSONS</a:t>
            </a:r>
          </a:p>
        </p:txBody>
      </p:sp>
      <p:sp>
        <p:nvSpPr>
          <p:cNvPr name="TextBox 26" id="26"/>
          <p:cNvSpPr txBox="true"/>
          <p:nvPr/>
        </p:nvSpPr>
        <p:spPr>
          <a:xfrm rot="0">
            <a:off x="3906184" y="8477418"/>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REMINDER</a:t>
            </a:r>
          </a:p>
        </p:txBody>
      </p:sp>
      <p:sp>
        <p:nvSpPr>
          <p:cNvPr name="TextBox 27" id="27"/>
          <p:cNvSpPr txBox="true"/>
          <p:nvPr/>
        </p:nvSpPr>
        <p:spPr>
          <a:xfrm rot="0">
            <a:off x="4052421" y="4470543"/>
            <a:ext cx="2871642"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HOW CAN I IMPROVE?</a:t>
            </a:r>
          </a:p>
        </p:txBody>
      </p:sp>
      <p:sp>
        <p:nvSpPr>
          <p:cNvPr name="TextBox 28" id="28"/>
          <p:cNvSpPr txBox="true"/>
          <p:nvPr/>
        </p:nvSpPr>
        <p:spPr>
          <a:xfrm rot="0">
            <a:off x="489700" y="1039241"/>
            <a:ext cx="3416484" cy="1066800"/>
          </a:xfrm>
          <a:prstGeom prst="rect">
            <a:avLst/>
          </a:prstGeom>
        </p:spPr>
        <p:txBody>
          <a:bodyPr anchor="t" rtlCol="false" tIns="0" lIns="0" bIns="0" rIns="0">
            <a:spAutoFit/>
          </a:bodyPr>
          <a:lstStyle/>
          <a:p>
            <a:pPr algn="l">
              <a:lnSpc>
                <a:spcPts val="4200"/>
              </a:lnSpc>
            </a:pPr>
            <a:r>
              <a:rPr lang="en-US" sz="3500" spc="66" b="true">
                <a:solidFill>
                  <a:srgbClr val="000000"/>
                </a:solidFill>
                <a:latin typeface="Oswald Bold"/>
                <a:ea typeface="Oswald Bold"/>
                <a:cs typeface="Oswald Bold"/>
                <a:sym typeface="Oswald Bold"/>
              </a:rPr>
              <a:t>End of Month Reflection</a:t>
            </a:r>
          </a:p>
        </p:txBody>
      </p:sp>
      <p:sp>
        <p:nvSpPr>
          <p:cNvPr name="TextBox 29" id="29"/>
          <p:cNvSpPr txBox="true"/>
          <p:nvPr/>
        </p:nvSpPr>
        <p:spPr>
          <a:xfrm rot="0">
            <a:off x="4196155" y="1142932"/>
            <a:ext cx="616856" cy="269240"/>
          </a:xfrm>
          <a:prstGeom prst="rect">
            <a:avLst/>
          </a:prstGeom>
        </p:spPr>
        <p:txBody>
          <a:bodyPr anchor="t" rtlCol="false" tIns="0" lIns="0" bIns="0" rIns="0">
            <a:spAutoFit/>
          </a:bodyPr>
          <a:lstStyle/>
          <a:p>
            <a:pPr algn="l">
              <a:lnSpc>
                <a:spcPts val="1960"/>
              </a:lnSpc>
            </a:pPr>
            <a:r>
              <a:rPr lang="en-US" sz="1400" b="true">
                <a:solidFill>
                  <a:srgbClr val="DD8012"/>
                </a:solidFill>
                <a:latin typeface="Futura Bold"/>
                <a:ea typeface="Futura Bold"/>
                <a:cs typeface="Futura Bold"/>
                <a:sym typeface="Futura Bold"/>
              </a:rPr>
              <a:t>NAME</a:t>
            </a:r>
          </a:p>
        </p:txBody>
      </p:sp>
      <p:sp>
        <p:nvSpPr>
          <p:cNvPr name="TextBox 30" id="30"/>
          <p:cNvSpPr txBox="true"/>
          <p:nvPr/>
        </p:nvSpPr>
        <p:spPr>
          <a:xfrm rot="0">
            <a:off x="4196155" y="1542161"/>
            <a:ext cx="454257" cy="269240"/>
          </a:xfrm>
          <a:prstGeom prst="rect">
            <a:avLst/>
          </a:prstGeom>
        </p:spPr>
        <p:txBody>
          <a:bodyPr anchor="t" rtlCol="false" tIns="0" lIns="0" bIns="0" rIns="0">
            <a:spAutoFit/>
          </a:bodyPr>
          <a:lstStyle/>
          <a:p>
            <a:pPr algn="l">
              <a:lnSpc>
                <a:spcPts val="1960"/>
              </a:lnSpc>
            </a:pPr>
            <a:r>
              <a:rPr lang="en-US" sz="1400" b="true">
                <a:solidFill>
                  <a:srgbClr val="DD8012"/>
                </a:solidFill>
                <a:latin typeface="Futura Bold"/>
                <a:ea typeface="Futura Bold"/>
                <a:cs typeface="Futura Bold"/>
                <a:sym typeface="Futura Bold"/>
              </a:rPr>
              <a:t>DATE</a:t>
            </a:r>
          </a:p>
        </p:txBody>
      </p:sp>
      <p:sp>
        <p:nvSpPr>
          <p:cNvPr name="TextBox 31" id="31"/>
          <p:cNvSpPr txBox="true"/>
          <p:nvPr/>
        </p:nvSpPr>
        <p:spPr>
          <a:xfrm rot="0">
            <a:off x="4196155" y="1940777"/>
            <a:ext cx="2512040" cy="269240"/>
          </a:xfrm>
          <a:prstGeom prst="rect">
            <a:avLst/>
          </a:prstGeom>
        </p:spPr>
        <p:txBody>
          <a:bodyPr anchor="t" rtlCol="false" tIns="0" lIns="0" bIns="0" rIns="0">
            <a:spAutoFit/>
          </a:bodyPr>
          <a:lstStyle/>
          <a:p>
            <a:pPr algn="ctr">
              <a:lnSpc>
                <a:spcPts val="1960"/>
              </a:lnSpc>
            </a:pPr>
            <a:r>
              <a:rPr lang="en-US" b="true" sz="1400" spc="579">
                <a:solidFill>
                  <a:srgbClr val="DD8012"/>
                </a:solidFill>
                <a:latin typeface="Futura Bold"/>
                <a:ea typeface="Futura Bold"/>
                <a:cs typeface="Futura Bold"/>
                <a:sym typeface="Futura Bold"/>
              </a:rPr>
              <a:t>S M T W T F 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DAGrhtRnuVI</dc:identifier>
  <dcterms:modified xsi:type="dcterms:W3CDTF">2011-08-01T06:04:30Z</dcterms:modified>
  <cp:revision>1</cp:revision>
  <dc:title>EquiLead resources: November</dc:title>
</cp:coreProperties>
</file>