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Lst>
  <p:sldSz cy="10693400" cx="7556500"/>
  <p:notesSz cx="6858000" cy="9144000"/>
  <p:embeddedFontLst>
    <p:embeddedFont>
      <p:font typeface="Poppins"/>
      <p:regular r:id="rId12"/>
      <p:bold r:id="rId13"/>
      <p:italic r:id="rId14"/>
      <p:boldItalic r:id="rId15"/>
    </p:embeddedFont>
    <p:embeddedFont>
      <p:font typeface="Poppins Medium"/>
      <p:regular r:id="rId16"/>
      <p:bold r:id="rId17"/>
      <p:italic r:id="rId18"/>
      <p:boldItalic r:id="rId19"/>
    </p:embeddedFont>
    <p:embeddedFont>
      <p:font typeface="Oswald"/>
      <p:bold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D2699DB5-D4D1-4E85-BB8A-81BA1EBA2857}">
  <a:tblStyle styleId="{D2699DB5-D4D1-4E85-BB8A-81BA1EBA2857}"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Oswald-bold.fnt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font" Target="fonts/Poppins-bold.fntdata"/><Relationship Id="rId12" Type="http://schemas.openxmlformats.org/officeDocument/2006/relationships/font" Target="fonts/Poppins-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font" Target="fonts/Poppins-boldItalic.fntdata"/><Relationship Id="rId14" Type="http://schemas.openxmlformats.org/officeDocument/2006/relationships/font" Target="fonts/Poppins-italic.fntdata"/><Relationship Id="rId17" Type="http://schemas.openxmlformats.org/officeDocument/2006/relationships/font" Target="fonts/PoppinsMedium-bold.fntdata"/><Relationship Id="rId16" Type="http://schemas.openxmlformats.org/officeDocument/2006/relationships/font" Target="fonts/PoppinsMedium-regular.fntdata"/><Relationship Id="rId5" Type="http://schemas.openxmlformats.org/officeDocument/2006/relationships/slideMaster" Target="slideMasters/slideMaster1.xml"/><Relationship Id="rId19" Type="http://schemas.openxmlformats.org/officeDocument/2006/relationships/font" Target="fonts/PoppinsMedium-boldItalic.fntdata"/><Relationship Id="rId6" Type="http://schemas.openxmlformats.org/officeDocument/2006/relationships/notesMaster" Target="notesMasters/notesMaster1.xml"/><Relationship Id="rId18" Type="http://schemas.openxmlformats.org/officeDocument/2006/relationships/font" Target="fonts/PoppinsMedium-italic.fnt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0" name="Google Shape;130;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 name="Shape 138"/>
        <p:cNvGrpSpPr/>
        <p:nvPr/>
      </p:nvGrpSpPr>
      <p:grpSpPr>
        <a:xfrm>
          <a:off x="0" y="0"/>
          <a:ext cx="0" cy="0"/>
          <a:chOff x="0" y="0"/>
          <a:chExt cx="0" cy="0"/>
        </a:xfrm>
      </p:grpSpPr>
      <p:sp>
        <p:nvSpPr>
          <p:cNvPr id="139" name="Google Shape;13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1" name="Shape 11"/>
        <p:cNvGrpSpPr/>
        <p:nvPr/>
      </p:nvGrpSpPr>
      <p:grpSpPr>
        <a:xfrm>
          <a:off x="0" y="0"/>
          <a:ext cx="0" cy="0"/>
          <a:chOff x="0" y="0"/>
          <a:chExt cx="0" cy="0"/>
        </a:xfrm>
      </p:grpSpPr>
      <p:sp>
        <p:nvSpPr>
          <p:cNvPr id="12" name="Google Shape;12;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 name="Google Shape;13;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 name="Google Shape;14;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1" name="Google Shape;71;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7" name="Google Shape;77;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3"/>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3"/>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6"/>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57" name="Google Shape;57;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58" name="Google Shape;58;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1792288" y="612775"/>
            <a:ext cx="5486400" cy="4114800"/>
          </a:xfrm>
          <a:prstGeom prst="rect">
            <a:avLst/>
          </a:prstGeom>
          <a:noFill/>
          <a:ln>
            <a:noFill/>
          </a:ln>
        </p:spPr>
      </p:sp>
      <p:sp>
        <p:nvSpPr>
          <p:cNvPr id="64" name="Google Shape;64;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5" name="Google Shape;65;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100F0D"/>
        </a:solidFill>
      </p:bgPr>
    </p:bg>
    <p:spTree>
      <p:nvGrpSpPr>
        <p:cNvPr id="83" name="Shape 83"/>
        <p:cNvGrpSpPr/>
        <p:nvPr/>
      </p:nvGrpSpPr>
      <p:grpSpPr>
        <a:xfrm>
          <a:off x="0" y="0"/>
          <a:ext cx="0" cy="0"/>
          <a:chOff x="0" y="0"/>
          <a:chExt cx="0" cy="0"/>
        </a:xfrm>
      </p:grpSpPr>
      <p:sp>
        <p:nvSpPr>
          <p:cNvPr id="84" name="Google Shape;84;p13"/>
          <p:cNvSpPr txBox="1"/>
          <p:nvPr/>
        </p:nvSpPr>
        <p:spPr>
          <a:xfrm>
            <a:off x="756000" y="2850242"/>
            <a:ext cx="5054449" cy="3457576"/>
          </a:xfrm>
          <a:prstGeom prst="rect">
            <a:avLst/>
          </a:prstGeom>
          <a:noFill/>
          <a:ln>
            <a:noFill/>
          </a:ln>
        </p:spPr>
        <p:txBody>
          <a:bodyPr anchorCtr="0" anchor="t" bIns="0" lIns="0" spcFirstLastPara="1" rIns="0" wrap="square" tIns="0">
            <a:spAutoFit/>
          </a:bodyPr>
          <a:lstStyle/>
          <a:p>
            <a:pPr indent="0" lvl="0" marL="0" marR="0" rtl="0" algn="l">
              <a:lnSpc>
                <a:spcPct val="90000"/>
              </a:lnSpc>
              <a:spcBef>
                <a:spcPts val="0"/>
              </a:spcBef>
              <a:spcAft>
                <a:spcPts val="0"/>
              </a:spcAft>
              <a:buNone/>
            </a:pPr>
            <a:r>
              <a:rPr b="1" i="0" lang="en-US" sz="5900" u="none" cap="none" strike="noStrike">
                <a:solidFill>
                  <a:srgbClr val="DF8C3C"/>
                </a:solidFill>
                <a:latin typeface="Oswald"/>
                <a:ea typeface="Oswald"/>
                <a:cs typeface="Oswald"/>
                <a:sym typeface="Oswald"/>
              </a:rPr>
              <a:t>EQUILEAD RESOURCES</a:t>
            </a:r>
            <a:endParaRPr/>
          </a:p>
          <a:p>
            <a:pPr indent="0" lvl="0" marL="0" marR="0" rtl="0" algn="l">
              <a:lnSpc>
                <a:spcPct val="70169"/>
              </a:lnSpc>
              <a:spcBef>
                <a:spcPts val="0"/>
              </a:spcBef>
              <a:spcAft>
                <a:spcPts val="0"/>
              </a:spcAft>
              <a:buNone/>
            </a:pPr>
            <a:r>
              <a:t/>
            </a:r>
            <a:endParaRPr b="1" i="0" sz="5900" u="none" cap="none" strike="noStrike">
              <a:solidFill>
                <a:srgbClr val="DF8C3C"/>
              </a:solidFill>
              <a:latin typeface="Oswald"/>
              <a:ea typeface="Oswald"/>
              <a:cs typeface="Oswald"/>
              <a:sym typeface="Oswald"/>
            </a:endParaRPr>
          </a:p>
          <a:p>
            <a:pPr indent="0" lvl="0" marL="0" marR="0" rtl="0" algn="l">
              <a:lnSpc>
                <a:spcPct val="90000"/>
              </a:lnSpc>
              <a:spcBef>
                <a:spcPts val="0"/>
              </a:spcBef>
              <a:spcAft>
                <a:spcPts val="0"/>
              </a:spcAft>
              <a:buNone/>
            </a:pPr>
            <a:r>
              <a:rPr b="1" i="0" lang="en-US" sz="4600" u="none" cap="none" strike="noStrike">
                <a:solidFill>
                  <a:srgbClr val="DF8C3C"/>
                </a:solidFill>
                <a:latin typeface="Oswald"/>
                <a:ea typeface="Oswald"/>
                <a:cs typeface="Oswald"/>
                <a:sym typeface="Oswald"/>
              </a:rPr>
              <a:t>January: Student Voice &amp; Leadership</a:t>
            </a:r>
            <a:endParaRPr/>
          </a:p>
          <a:p>
            <a:pPr indent="0" lvl="0" marL="0" marR="0" rtl="0" algn="l">
              <a:lnSpc>
                <a:spcPct val="90000"/>
              </a:lnSpc>
              <a:spcBef>
                <a:spcPts val="0"/>
              </a:spcBef>
              <a:spcAft>
                <a:spcPts val="0"/>
              </a:spcAft>
              <a:buNone/>
            </a:pPr>
            <a:r>
              <a:t/>
            </a:r>
            <a:endParaRPr b="1" i="0" sz="4600" u="none" cap="none" strike="noStrike">
              <a:solidFill>
                <a:srgbClr val="DF8C3C"/>
              </a:solidFill>
              <a:latin typeface="Oswald"/>
              <a:ea typeface="Oswald"/>
              <a:cs typeface="Oswald"/>
              <a:sym typeface="Oswald"/>
            </a:endParaRPr>
          </a:p>
        </p:txBody>
      </p:sp>
      <p:sp>
        <p:nvSpPr>
          <p:cNvPr id="85" name="Google Shape;85;p13"/>
          <p:cNvSpPr/>
          <p:nvPr/>
        </p:nvSpPr>
        <p:spPr>
          <a:xfrm>
            <a:off x="810344" y="6898367"/>
            <a:ext cx="2442788" cy="2442788"/>
          </a:xfrm>
          <a:custGeom>
            <a:rect b="b" l="l" r="r" t="t"/>
            <a:pathLst>
              <a:path extrusionOk="0" h="2442788" w="2442788">
                <a:moveTo>
                  <a:pt x="0" y="0"/>
                </a:moveTo>
                <a:lnTo>
                  <a:pt x="2442787" y="0"/>
                </a:lnTo>
                <a:lnTo>
                  <a:pt x="2442787" y="2442788"/>
                </a:lnTo>
                <a:lnTo>
                  <a:pt x="0" y="2442788"/>
                </a:lnTo>
                <a:lnTo>
                  <a:pt x="0" y="0"/>
                </a:lnTo>
                <a:close/>
              </a:path>
            </a:pathLst>
          </a:custGeom>
          <a:blipFill rotWithShape="1">
            <a:blip r:embed="rId3">
              <a:alphaModFix/>
            </a:blip>
            <a:stretch>
              <a:fillRect b="0" l="0" r="0" t="0"/>
            </a:stretch>
          </a:blipFill>
          <a:ln>
            <a:noFill/>
          </a:ln>
        </p:spPr>
      </p:sp>
      <p:sp>
        <p:nvSpPr>
          <p:cNvPr id="86" name="Google Shape;86;p13"/>
          <p:cNvSpPr/>
          <p:nvPr/>
        </p:nvSpPr>
        <p:spPr>
          <a:xfrm>
            <a:off x="5810449" y="3288196"/>
            <a:ext cx="2442788" cy="2442788"/>
          </a:xfrm>
          <a:custGeom>
            <a:rect b="b" l="l" r="r" t="t"/>
            <a:pathLst>
              <a:path extrusionOk="0" h="2442788" w="2442788">
                <a:moveTo>
                  <a:pt x="0" y="0"/>
                </a:moveTo>
                <a:lnTo>
                  <a:pt x="2442788" y="0"/>
                </a:lnTo>
                <a:lnTo>
                  <a:pt x="2442788" y="2442787"/>
                </a:lnTo>
                <a:lnTo>
                  <a:pt x="0" y="2442787"/>
                </a:lnTo>
                <a:lnTo>
                  <a:pt x="0" y="0"/>
                </a:lnTo>
                <a:close/>
              </a:path>
            </a:pathLst>
          </a:custGeom>
          <a:blipFill rotWithShape="1">
            <a:blip r:embed="rId3">
              <a:alphaModFix/>
            </a:blip>
            <a:stretch>
              <a:fillRect b="0" l="0" r="0" t="0"/>
            </a:stretch>
          </a:blipFill>
          <a:ln>
            <a:noFill/>
          </a:ln>
        </p:spPr>
      </p:sp>
      <p:sp>
        <p:nvSpPr>
          <p:cNvPr id="87" name="Google Shape;87;p13"/>
          <p:cNvSpPr/>
          <p:nvPr/>
        </p:nvSpPr>
        <p:spPr>
          <a:xfrm>
            <a:off x="423704" y="230176"/>
            <a:ext cx="2139982" cy="2139982"/>
          </a:xfrm>
          <a:custGeom>
            <a:rect b="b" l="l" r="r" t="t"/>
            <a:pathLst>
              <a:path extrusionOk="0" h="2139982" w="2139982">
                <a:moveTo>
                  <a:pt x="0" y="0"/>
                </a:moveTo>
                <a:lnTo>
                  <a:pt x="2139983" y="0"/>
                </a:lnTo>
                <a:lnTo>
                  <a:pt x="2139983" y="2139982"/>
                </a:lnTo>
                <a:lnTo>
                  <a:pt x="0" y="2139982"/>
                </a:lnTo>
                <a:lnTo>
                  <a:pt x="0" y="0"/>
                </a:lnTo>
                <a:close/>
              </a:path>
            </a:pathLst>
          </a:custGeom>
          <a:blipFill rotWithShape="1">
            <a:blip r:embed="rId4">
              <a:alphaModFix/>
            </a:blip>
            <a:stretch>
              <a:fillRect b="0" l="0" r="0" t="0"/>
            </a:stretch>
          </a:blipFill>
          <a:ln>
            <a:noFill/>
          </a:ln>
        </p:spPr>
      </p:sp>
      <p:grpSp>
        <p:nvGrpSpPr>
          <p:cNvPr id="88" name="Google Shape;88;p13"/>
          <p:cNvGrpSpPr/>
          <p:nvPr/>
        </p:nvGrpSpPr>
        <p:grpSpPr>
          <a:xfrm>
            <a:off x="4964404" y="714443"/>
            <a:ext cx="1867244" cy="456214"/>
            <a:chOff x="0" y="-9525"/>
            <a:chExt cx="2489659" cy="608285"/>
          </a:xfrm>
        </p:grpSpPr>
        <p:sp>
          <p:nvSpPr>
            <p:cNvPr id="89" name="Google Shape;89;p13"/>
            <p:cNvSpPr txBox="1"/>
            <p:nvPr/>
          </p:nvSpPr>
          <p:spPr>
            <a:xfrm>
              <a:off x="0" y="-9525"/>
              <a:ext cx="2489659" cy="208492"/>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None/>
              </a:pPr>
              <a:r>
                <a:rPr b="1" i="0" lang="en-US" sz="1000" u="none" cap="none" strike="noStrike">
                  <a:solidFill>
                    <a:srgbClr val="F8EDE8"/>
                  </a:solidFill>
                  <a:latin typeface="Poppins Medium"/>
                  <a:ea typeface="Poppins Medium"/>
                  <a:cs typeface="Poppins Medium"/>
                  <a:sym typeface="Poppins Medium"/>
                </a:rPr>
                <a:t>PREPARED BY</a:t>
              </a:r>
              <a:endParaRPr/>
            </a:p>
          </p:txBody>
        </p:sp>
        <p:sp>
          <p:nvSpPr>
            <p:cNvPr id="90" name="Google Shape;90;p13"/>
            <p:cNvSpPr txBox="1"/>
            <p:nvPr/>
          </p:nvSpPr>
          <p:spPr>
            <a:xfrm>
              <a:off x="0" y="255860"/>
              <a:ext cx="2489659" cy="342900"/>
            </a:xfrm>
            <a:prstGeom prst="rect">
              <a:avLst/>
            </a:prstGeom>
            <a:noFill/>
            <a:ln>
              <a:noFill/>
            </a:ln>
          </p:spPr>
          <p:txBody>
            <a:bodyPr anchorCtr="0" anchor="t" bIns="0" lIns="0" spcFirstLastPara="1" rIns="0" wrap="square" tIns="0">
              <a:spAutoFit/>
            </a:bodyPr>
            <a:lstStyle/>
            <a:p>
              <a:pPr indent="0" lvl="0" marL="0" marR="0" rtl="0" algn="r">
                <a:lnSpc>
                  <a:spcPct val="120000"/>
                </a:lnSpc>
                <a:spcBef>
                  <a:spcPts val="0"/>
                </a:spcBef>
                <a:spcAft>
                  <a:spcPts val="0"/>
                </a:spcAft>
                <a:buNone/>
              </a:pPr>
              <a:r>
                <a:rPr b="1" i="0" lang="en-US" sz="1500" u="none" cap="none" strike="noStrike">
                  <a:solidFill>
                    <a:srgbClr val="FFFFFF"/>
                  </a:solidFill>
                  <a:latin typeface="Poppins Medium"/>
                  <a:ea typeface="Poppins Medium"/>
                  <a:cs typeface="Poppins Medium"/>
                  <a:sym typeface="Poppins Medium"/>
                </a:rPr>
                <a:t>Apex Educate</a:t>
              </a:r>
              <a:endParaRPr/>
            </a:p>
          </p:txBody>
        </p:sp>
      </p:grpSp>
      <p:grpSp>
        <p:nvGrpSpPr>
          <p:cNvPr id="91" name="Google Shape;91;p13"/>
          <p:cNvGrpSpPr/>
          <p:nvPr/>
        </p:nvGrpSpPr>
        <p:grpSpPr>
          <a:xfrm>
            <a:off x="4789251" y="1293023"/>
            <a:ext cx="2042397" cy="456214"/>
            <a:chOff x="0" y="-9525"/>
            <a:chExt cx="2723196" cy="608285"/>
          </a:xfrm>
        </p:grpSpPr>
        <p:sp>
          <p:nvSpPr>
            <p:cNvPr id="92" name="Google Shape;92;p13"/>
            <p:cNvSpPr txBox="1"/>
            <p:nvPr/>
          </p:nvSpPr>
          <p:spPr>
            <a:xfrm>
              <a:off x="233537" y="-9525"/>
              <a:ext cx="2489659" cy="208492"/>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None/>
              </a:pPr>
              <a:r>
                <a:rPr b="1" i="0" lang="en-US" sz="1000" u="none" cap="none" strike="noStrike">
                  <a:solidFill>
                    <a:srgbClr val="F8EDE8"/>
                  </a:solidFill>
                  <a:latin typeface="Poppins Medium"/>
                  <a:ea typeface="Poppins Medium"/>
                  <a:cs typeface="Poppins Medium"/>
                  <a:sym typeface="Poppins Medium"/>
                </a:rPr>
                <a:t>FOUNDER</a:t>
              </a:r>
              <a:endParaRPr/>
            </a:p>
          </p:txBody>
        </p:sp>
        <p:sp>
          <p:nvSpPr>
            <p:cNvPr id="93" name="Google Shape;93;p13"/>
            <p:cNvSpPr txBox="1"/>
            <p:nvPr/>
          </p:nvSpPr>
          <p:spPr>
            <a:xfrm>
              <a:off x="0" y="255860"/>
              <a:ext cx="2723196" cy="342900"/>
            </a:xfrm>
            <a:prstGeom prst="rect">
              <a:avLst/>
            </a:prstGeom>
            <a:noFill/>
            <a:ln>
              <a:noFill/>
            </a:ln>
          </p:spPr>
          <p:txBody>
            <a:bodyPr anchorCtr="0" anchor="t" bIns="0" lIns="0" spcFirstLastPara="1" rIns="0" wrap="square" tIns="0">
              <a:spAutoFit/>
            </a:bodyPr>
            <a:lstStyle/>
            <a:p>
              <a:pPr indent="0" lvl="0" marL="0" marR="0" rtl="0" algn="r">
                <a:lnSpc>
                  <a:spcPct val="120000"/>
                </a:lnSpc>
                <a:spcBef>
                  <a:spcPts val="0"/>
                </a:spcBef>
                <a:spcAft>
                  <a:spcPts val="0"/>
                </a:spcAft>
                <a:buNone/>
              </a:pPr>
              <a:r>
                <a:rPr b="1" i="0" lang="en-US" sz="1500" u="none" cap="none" strike="noStrike">
                  <a:solidFill>
                    <a:srgbClr val="FFFFFF"/>
                  </a:solidFill>
                  <a:latin typeface="Poppins Medium"/>
                  <a:ea typeface="Poppins Medium"/>
                  <a:cs typeface="Poppins Medium"/>
                  <a:sym typeface="Poppins Medium"/>
                </a:rPr>
                <a:t>Rachel Clarke</a:t>
              </a:r>
              <a:endParaRPr/>
            </a:p>
          </p:txBody>
        </p:sp>
      </p:grpSp>
      <p:grpSp>
        <p:nvGrpSpPr>
          <p:cNvPr id="94" name="Google Shape;94;p13"/>
          <p:cNvGrpSpPr/>
          <p:nvPr/>
        </p:nvGrpSpPr>
        <p:grpSpPr>
          <a:xfrm>
            <a:off x="4975152" y="9509472"/>
            <a:ext cx="1885050" cy="586196"/>
            <a:chOff x="0" y="-9525"/>
            <a:chExt cx="2513400" cy="781595"/>
          </a:xfrm>
        </p:grpSpPr>
        <p:sp>
          <p:nvSpPr>
            <p:cNvPr id="95" name="Google Shape;95;p13"/>
            <p:cNvSpPr txBox="1"/>
            <p:nvPr/>
          </p:nvSpPr>
          <p:spPr>
            <a:xfrm>
              <a:off x="0" y="320570"/>
              <a:ext cx="2513400" cy="451500"/>
            </a:xfrm>
            <a:prstGeom prst="rect">
              <a:avLst/>
            </a:prstGeom>
            <a:noFill/>
            <a:ln>
              <a:noFill/>
            </a:ln>
          </p:spPr>
          <p:txBody>
            <a:bodyPr anchorCtr="0" anchor="t" bIns="0" lIns="0" spcFirstLastPara="1" rIns="0" wrap="square" tIns="0">
              <a:spAutoFit/>
            </a:bodyPr>
            <a:lstStyle/>
            <a:p>
              <a:pPr indent="0" lvl="0" marL="0" marR="0" rtl="0" algn="r">
                <a:lnSpc>
                  <a:spcPct val="120000"/>
                </a:lnSpc>
                <a:spcBef>
                  <a:spcPts val="0"/>
                </a:spcBef>
                <a:spcAft>
                  <a:spcPts val="0"/>
                </a:spcAft>
                <a:buNone/>
              </a:pPr>
              <a:r>
                <a:rPr b="0" i="0" lang="en-US" sz="1000" u="none" cap="none" strike="noStrike">
                  <a:solidFill>
                    <a:srgbClr val="FFFFFF"/>
                  </a:solidFill>
                  <a:latin typeface="Poppins"/>
                  <a:ea typeface="Poppins"/>
                  <a:cs typeface="Poppins"/>
                  <a:sym typeface="Poppins"/>
                </a:rPr>
                <a:t>@apex.educate</a:t>
              </a:r>
              <a:endParaRPr sz="1200"/>
            </a:p>
            <a:p>
              <a:pPr indent="0" lvl="0" marL="0" marR="0" rtl="0" algn="r">
                <a:lnSpc>
                  <a:spcPct val="120000"/>
                </a:lnSpc>
                <a:spcBef>
                  <a:spcPts val="0"/>
                </a:spcBef>
                <a:spcAft>
                  <a:spcPts val="0"/>
                </a:spcAft>
                <a:buNone/>
              </a:pPr>
              <a:r>
                <a:rPr b="0" i="0" lang="en-US" sz="1000" u="none" cap="none" strike="noStrike">
                  <a:solidFill>
                    <a:srgbClr val="FFFFFF"/>
                  </a:solidFill>
                  <a:latin typeface="Poppins"/>
                  <a:ea typeface="Poppins"/>
                  <a:cs typeface="Poppins"/>
                  <a:sym typeface="Poppins"/>
                </a:rPr>
                <a:t>www.apex-educate.co.uk</a:t>
              </a:r>
              <a:endParaRPr sz="1200"/>
            </a:p>
          </p:txBody>
        </p:sp>
        <p:sp>
          <p:nvSpPr>
            <p:cNvPr id="96" name="Google Shape;96;p13"/>
            <p:cNvSpPr txBox="1"/>
            <p:nvPr/>
          </p:nvSpPr>
          <p:spPr>
            <a:xfrm>
              <a:off x="23633" y="-9525"/>
              <a:ext cx="2489659" cy="208492"/>
            </a:xfrm>
            <a:prstGeom prst="rect">
              <a:avLst/>
            </a:prstGeom>
            <a:noFill/>
            <a:ln>
              <a:noFill/>
            </a:ln>
          </p:spPr>
          <p:txBody>
            <a:bodyPr anchorCtr="0" anchor="t" bIns="0" lIns="0" spcFirstLastPara="1" rIns="0" wrap="square" tIns="0">
              <a:spAutoFit/>
            </a:bodyPr>
            <a:lstStyle/>
            <a:p>
              <a:pPr indent="0" lvl="0" marL="0" marR="0" rtl="0" algn="r">
                <a:lnSpc>
                  <a:spcPct val="100000"/>
                </a:lnSpc>
                <a:spcBef>
                  <a:spcPts val="0"/>
                </a:spcBef>
                <a:spcAft>
                  <a:spcPts val="0"/>
                </a:spcAft>
                <a:buNone/>
              </a:pPr>
              <a:r>
                <a:rPr b="1" i="0" lang="en-US" sz="1000" u="none" cap="none" strike="noStrike">
                  <a:solidFill>
                    <a:srgbClr val="100F0D"/>
                  </a:solidFill>
                  <a:latin typeface="Poppins Medium"/>
                  <a:ea typeface="Poppins Medium"/>
                  <a:cs typeface="Poppins Medium"/>
                  <a:sym typeface="Poppins Medium"/>
                </a:rPr>
                <a:t>WEB:</a:t>
              </a:r>
              <a:endParaRPr/>
            </a:p>
          </p:txBody>
        </p:sp>
      </p:grpSp>
      <p:grpSp>
        <p:nvGrpSpPr>
          <p:cNvPr id="97" name="Google Shape;97;p13"/>
          <p:cNvGrpSpPr/>
          <p:nvPr/>
        </p:nvGrpSpPr>
        <p:grpSpPr>
          <a:xfrm>
            <a:off x="810344" y="9690447"/>
            <a:ext cx="2036034" cy="401471"/>
            <a:chOff x="0" y="-9525"/>
            <a:chExt cx="2714712" cy="535295"/>
          </a:xfrm>
        </p:grpSpPr>
        <p:sp>
          <p:nvSpPr>
            <p:cNvPr id="98" name="Google Shape;98;p13"/>
            <p:cNvSpPr txBox="1"/>
            <p:nvPr/>
          </p:nvSpPr>
          <p:spPr>
            <a:xfrm>
              <a:off x="0" y="-9525"/>
              <a:ext cx="2714712" cy="208492"/>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US" sz="1000" u="none" cap="none" strike="noStrike">
                  <a:solidFill>
                    <a:srgbClr val="100F0D"/>
                  </a:solidFill>
                  <a:latin typeface="Poppins Medium"/>
                  <a:ea typeface="Poppins Medium"/>
                  <a:cs typeface="Poppins Medium"/>
                  <a:sym typeface="Poppins Medium"/>
                </a:rPr>
                <a:t>ADDRESS:</a:t>
              </a:r>
              <a:endParaRPr/>
            </a:p>
          </p:txBody>
        </p:sp>
        <p:sp>
          <p:nvSpPr>
            <p:cNvPr id="99" name="Google Shape;99;p13"/>
            <p:cNvSpPr txBox="1"/>
            <p:nvPr/>
          </p:nvSpPr>
          <p:spPr>
            <a:xfrm>
              <a:off x="0" y="320570"/>
              <a:ext cx="2588100" cy="2052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1000" u="none" cap="none" strike="noStrike">
                  <a:solidFill>
                    <a:srgbClr val="FFFFFF"/>
                  </a:solidFill>
                  <a:latin typeface="Poppins Medium"/>
                  <a:ea typeface="Poppins Medium"/>
                  <a:cs typeface="Poppins Medium"/>
                  <a:sym typeface="Poppins Medium"/>
                </a:rPr>
                <a:t>admin@apex-educate.co.uk</a:t>
              </a:r>
              <a:endParaRPr sz="1200"/>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14"/>
          <p:cNvSpPr/>
          <p:nvPr/>
        </p:nvSpPr>
        <p:spPr>
          <a:xfrm>
            <a:off x="6223036" y="1043024"/>
            <a:ext cx="640197" cy="640197"/>
          </a:xfrm>
          <a:custGeom>
            <a:rect b="b" l="l" r="r" t="t"/>
            <a:pathLst>
              <a:path extrusionOk="0"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4"/>
          <p:cNvSpPr txBox="1"/>
          <p:nvPr/>
        </p:nvSpPr>
        <p:spPr>
          <a:xfrm>
            <a:off x="756000" y="1305972"/>
            <a:ext cx="6048000" cy="2267400"/>
          </a:xfrm>
          <a:prstGeom prst="rect">
            <a:avLst/>
          </a:prstGeom>
          <a:noFill/>
          <a:ln>
            <a:noFill/>
          </a:ln>
        </p:spPr>
        <p:txBody>
          <a:bodyPr anchorCtr="0" anchor="t" bIns="0" lIns="0" spcFirstLastPara="1" rIns="0" wrap="square" tIns="0">
            <a:spAutoFit/>
          </a:bodyPr>
          <a:lstStyle/>
          <a:p>
            <a:pPr indent="0" lvl="0" marL="0" marR="0" rtl="0" algn="l">
              <a:lnSpc>
                <a:spcPct val="140030"/>
              </a:lnSpc>
              <a:spcBef>
                <a:spcPts val="0"/>
              </a:spcBef>
              <a:spcAft>
                <a:spcPts val="0"/>
              </a:spcAft>
              <a:buNone/>
            </a:pPr>
            <a:r>
              <a:rPr b="0" i="0" lang="en-US" sz="1199" u="none" cap="none" strike="noStrike">
                <a:solidFill>
                  <a:srgbClr val="0C0C0C"/>
                </a:solidFill>
                <a:latin typeface="Poppins"/>
                <a:ea typeface="Poppins"/>
                <a:cs typeface="Poppins"/>
                <a:sym typeface="Poppins"/>
              </a:rPr>
              <a:t>January shifts the spotlight to students as key stakeholders and leaders in anti-racist school cultures. This month encourages schools to create structured opportunities for student voice, gather feedback on lived experiences, and support student-led initiatives that champion equity and inclusion.</a:t>
            </a:r>
            <a:endParaRPr sz="1300"/>
          </a:p>
          <a:p>
            <a:pPr indent="0" lvl="0" marL="0" marR="0" rtl="0" algn="l">
              <a:lnSpc>
                <a:spcPct val="140030"/>
              </a:lnSpc>
              <a:spcBef>
                <a:spcPts val="0"/>
              </a:spcBef>
              <a:spcAft>
                <a:spcPts val="0"/>
              </a:spcAft>
              <a:buNone/>
            </a:pPr>
            <a:r>
              <a:t/>
            </a:r>
            <a:endParaRPr b="0" i="0" sz="1199" u="none" cap="none" strike="noStrike">
              <a:solidFill>
                <a:srgbClr val="0C0C0C"/>
              </a:solidFill>
              <a:latin typeface="Poppins"/>
              <a:ea typeface="Poppins"/>
              <a:cs typeface="Poppins"/>
              <a:sym typeface="Poppins"/>
            </a:endParaRPr>
          </a:p>
          <a:p>
            <a:pPr indent="0" lvl="0" marL="0" marR="0" rtl="0" algn="l">
              <a:lnSpc>
                <a:spcPct val="140030"/>
              </a:lnSpc>
              <a:spcBef>
                <a:spcPts val="0"/>
              </a:spcBef>
              <a:spcAft>
                <a:spcPts val="0"/>
              </a:spcAft>
              <a:buNone/>
            </a:pPr>
            <a:r>
              <a:rPr b="0" i="0" lang="en-US" sz="1199" u="none" cap="none" strike="noStrike">
                <a:solidFill>
                  <a:srgbClr val="0C0C0C"/>
                </a:solidFill>
                <a:latin typeface="Poppins"/>
                <a:ea typeface="Poppins"/>
                <a:cs typeface="Poppins"/>
                <a:sym typeface="Poppins"/>
              </a:rPr>
              <a:t>This toolkit helps schools to gather meaningful input from students, establish or strengthen student leadership opportunities, and make sure young people are not just heard, but also empowered to lead change.</a:t>
            </a:r>
            <a:endParaRPr sz="1300"/>
          </a:p>
          <a:p>
            <a:pPr indent="0" lvl="0" marL="0" marR="0" rtl="0" algn="l">
              <a:lnSpc>
                <a:spcPct val="140030"/>
              </a:lnSpc>
              <a:spcBef>
                <a:spcPts val="0"/>
              </a:spcBef>
              <a:spcAft>
                <a:spcPts val="0"/>
              </a:spcAft>
              <a:buNone/>
            </a:pPr>
            <a:r>
              <a:t/>
            </a:r>
            <a:endParaRPr b="0" i="0" sz="1299" u="none" cap="none" strike="noStrike">
              <a:solidFill>
                <a:srgbClr val="0C0C0C"/>
              </a:solidFill>
              <a:latin typeface="Poppins"/>
              <a:ea typeface="Poppins"/>
              <a:cs typeface="Poppins"/>
              <a:sym typeface="Poppins"/>
            </a:endParaRPr>
          </a:p>
        </p:txBody>
      </p:sp>
      <p:sp>
        <p:nvSpPr>
          <p:cNvPr id="106" name="Google Shape;106;p14"/>
          <p:cNvSpPr txBox="1"/>
          <p:nvPr/>
        </p:nvSpPr>
        <p:spPr>
          <a:xfrm>
            <a:off x="756000" y="756000"/>
            <a:ext cx="5495887" cy="5334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3500" u="none" cap="none" strike="noStrike">
                <a:solidFill>
                  <a:srgbClr val="000000"/>
                </a:solidFill>
                <a:latin typeface="Oswald"/>
                <a:ea typeface="Oswald"/>
                <a:cs typeface="Oswald"/>
                <a:sym typeface="Oswald"/>
              </a:rPr>
              <a:t>Overview</a:t>
            </a:r>
            <a:endParaRPr/>
          </a:p>
        </p:txBody>
      </p:sp>
      <p:sp>
        <p:nvSpPr>
          <p:cNvPr id="107" name="Google Shape;107;p14"/>
          <p:cNvSpPr txBox="1"/>
          <p:nvPr/>
        </p:nvSpPr>
        <p:spPr>
          <a:xfrm>
            <a:off x="745901" y="3930427"/>
            <a:ext cx="6048000" cy="443100"/>
          </a:xfrm>
          <a:prstGeom prst="rect">
            <a:avLst/>
          </a:prstGeom>
          <a:noFill/>
          <a:ln>
            <a:noFill/>
          </a:ln>
        </p:spPr>
        <p:txBody>
          <a:bodyPr anchorCtr="0" anchor="t" bIns="0" lIns="0" spcFirstLastPara="1" rIns="0" wrap="square" tIns="0">
            <a:spAutoFit/>
          </a:bodyPr>
          <a:lstStyle/>
          <a:p>
            <a:pPr indent="0" lvl="0" marL="0" marR="0" rtl="0" algn="l">
              <a:lnSpc>
                <a:spcPct val="140030"/>
              </a:lnSpc>
              <a:spcBef>
                <a:spcPts val="0"/>
              </a:spcBef>
              <a:spcAft>
                <a:spcPts val="0"/>
              </a:spcAft>
              <a:buNone/>
            </a:pPr>
            <a:r>
              <a:rPr b="0" i="0" lang="en-US" sz="1199" u="none" cap="none" strike="noStrike">
                <a:solidFill>
                  <a:srgbClr val="0C0C0C"/>
                </a:solidFill>
                <a:latin typeface="Poppins"/>
                <a:ea typeface="Poppins"/>
                <a:cs typeface="Poppins"/>
                <a:sym typeface="Poppins"/>
              </a:rPr>
              <a:t>Each month, partners should meet (virtually or in person) for 30-45 minutes using the following discussion prompts:</a:t>
            </a:r>
            <a:endParaRPr sz="1300"/>
          </a:p>
        </p:txBody>
      </p:sp>
      <p:sp>
        <p:nvSpPr>
          <p:cNvPr id="108" name="Google Shape;108;p14"/>
          <p:cNvSpPr txBox="1"/>
          <p:nvPr/>
        </p:nvSpPr>
        <p:spPr>
          <a:xfrm>
            <a:off x="744648" y="3454177"/>
            <a:ext cx="5495887" cy="466725"/>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3000" u="none" cap="none" strike="noStrike">
                <a:solidFill>
                  <a:srgbClr val="000000"/>
                </a:solidFill>
                <a:latin typeface="Oswald"/>
                <a:ea typeface="Oswald"/>
                <a:cs typeface="Oswald"/>
                <a:sym typeface="Oswald"/>
              </a:rPr>
              <a:t>Monthly Check-In Guide</a:t>
            </a:r>
            <a:endParaRPr/>
          </a:p>
        </p:txBody>
      </p:sp>
      <p:grpSp>
        <p:nvGrpSpPr>
          <p:cNvPr id="109" name="Google Shape;109;p14"/>
          <p:cNvGrpSpPr/>
          <p:nvPr/>
        </p:nvGrpSpPr>
        <p:grpSpPr>
          <a:xfrm>
            <a:off x="698275" y="4414203"/>
            <a:ext cx="2054516" cy="5389417"/>
            <a:chOff x="0" y="-57150"/>
            <a:chExt cx="736280" cy="1620926"/>
          </a:xfrm>
        </p:grpSpPr>
        <p:sp>
          <p:nvSpPr>
            <p:cNvPr id="110" name="Google Shape;110;p14"/>
            <p:cNvSpPr/>
            <p:nvPr/>
          </p:nvSpPr>
          <p:spPr>
            <a:xfrm>
              <a:off x="0" y="0"/>
              <a:ext cx="736280" cy="1563776"/>
            </a:xfrm>
            <a:custGeom>
              <a:rect b="b" l="l" r="r" t="t"/>
              <a:pathLst>
                <a:path extrusionOk="0" h="1563776" w="736280">
                  <a:moveTo>
                    <a:pt x="0" y="0"/>
                  </a:moveTo>
                  <a:lnTo>
                    <a:pt x="736280" y="0"/>
                  </a:lnTo>
                  <a:lnTo>
                    <a:pt x="736280" y="1563776"/>
                  </a:lnTo>
                  <a:lnTo>
                    <a:pt x="0" y="1563776"/>
                  </a:lnTo>
                  <a:close/>
                </a:path>
              </a:pathLst>
            </a:custGeom>
            <a:solidFill>
              <a:srgbClr val="0B0B0B"/>
            </a:solidFill>
            <a:ln>
              <a:noFill/>
            </a:ln>
          </p:spPr>
        </p:sp>
        <p:sp>
          <p:nvSpPr>
            <p:cNvPr id="111" name="Google Shape;111;p14"/>
            <p:cNvSpPr txBox="1"/>
            <p:nvPr/>
          </p:nvSpPr>
          <p:spPr>
            <a:xfrm>
              <a:off x="0" y="-57150"/>
              <a:ext cx="736280" cy="1620926"/>
            </a:xfrm>
            <a:prstGeom prst="rect">
              <a:avLst/>
            </a:prstGeom>
            <a:noFill/>
            <a:ln>
              <a:noFill/>
            </a:ln>
          </p:spPr>
          <p:txBody>
            <a:bodyPr anchorCtr="0" anchor="ctr" bIns="50800" lIns="50800" spcFirstLastPara="1" rIns="50800" wrap="square" tIns="50800">
              <a:noAutofit/>
            </a:bodyPr>
            <a:lstStyle/>
            <a:p>
              <a:pPr indent="0" lvl="0" marL="0" marR="0" rtl="0" algn="ctr">
                <a:lnSpc>
                  <a:spcPct val="101055"/>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12" name="Google Shape;112;p14"/>
          <p:cNvGrpSpPr/>
          <p:nvPr/>
        </p:nvGrpSpPr>
        <p:grpSpPr>
          <a:xfrm>
            <a:off x="2752750" y="4414198"/>
            <a:ext cx="2054516" cy="5389417"/>
            <a:chOff x="0" y="-57150"/>
            <a:chExt cx="736280" cy="1620926"/>
          </a:xfrm>
        </p:grpSpPr>
        <p:sp>
          <p:nvSpPr>
            <p:cNvPr id="113" name="Google Shape;113;p14"/>
            <p:cNvSpPr/>
            <p:nvPr/>
          </p:nvSpPr>
          <p:spPr>
            <a:xfrm>
              <a:off x="0" y="0"/>
              <a:ext cx="736280" cy="1563776"/>
            </a:xfrm>
            <a:custGeom>
              <a:rect b="b" l="l" r="r" t="t"/>
              <a:pathLst>
                <a:path extrusionOk="0" h="1563776" w="736280">
                  <a:moveTo>
                    <a:pt x="0" y="0"/>
                  </a:moveTo>
                  <a:lnTo>
                    <a:pt x="736280" y="0"/>
                  </a:lnTo>
                  <a:lnTo>
                    <a:pt x="736280" y="1563776"/>
                  </a:lnTo>
                  <a:lnTo>
                    <a:pt x="0" y="1563776"/>
                  </a:lnTo>
                  <a:close/>
                </a:path>
              </a:pathLst>
            </a:custGeom>
            <a:solidFill>
              <a:srgbClr val="FAF8F2"/>
            </a:solidFill>
            <a:ln>
              <a:noFill/>
            </a:ln>
          </p:spPr>
        </p:sp>
        <p:sp>
          <p:nvSpPr>
            <p:cNvPr id="114" name="Google Shape;114;p14"/>
            <p:cNvSpPr txBox="1"/>
            <p:nvPr/>
          </p:nvSpPr>
          <p:spPr>
            <a:xfrm>
              <a:off x="0" y="-57150"/>
              <a:ext cx="736280" cy="1620926"/>
            </a:xfrm>
            <a:prstGeom prst="rect">
              <a:avLst/>
            </a:prstGeom>
            <a:noFill/>
            <a:ln>
              <a:noFill/>
            </a:ln>
          </p:spPr>
          <p:txBody>
            <a:bodyPr anchorCtr="0" anchor="ctr" bIns="50800" lIns="50800" spcFirstLastPara="1" rIns="50800" wrap="square" tIns="50800">
              <a:noAutofit/>
            </a:bodyPr>
            <a:lstStyle/>
            <a:p>
              <a:pPr indent="0" lvl="0" marL="0" marR="0" rtl="0" algn="ctr">
                <a:lnSpc>
                  <a:spcPct val="101055"/>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15" name="Google Shape;115;p14"/>
          <p:cNvGrpSpPr/>
          <p:nvPr/>
        </p:nvGrpSpPr>
        <p:grpSpPr>
          <a:xfrm>
            <a:off x="4807250" y="4414198"/>
            <a:ext cx="2054516" cy="5389417"/>
            <a:chOff x="0" y="-57150"/>
            <a:chExt cx="736280" cy="1620926"/>
          </a:xfrm>
        </p:grpSpPr>
        <p:sp>
          <p:nvSpPr>
            <p:cNvPr id="116" name="Google Shape;116;p14"/>
            <p:cNvSpPr/>
            <p:nvPr/>
          </p:nvSpPr>
          <p:spPr>
            <a:xfrm>
              <a:off x="0" y="0"/>
              <a:ext cx="736280" cy="1563776"/>
            </a:xfrm>
            <a:custGeom>
              <a:rect b="b" l="l" r="r" t="t"/>
              <a:pathLst>
                <a:path extrusionOk="0" h="1563776" w="736280">
                  <a:moveTo>
                    <a:pt x="0" y="0"/>
                  </a:moveTo>
                  <a:lnTo>
                    <a:pt x="736280" y="0"/>
                  </a:lnTo>
                  <a:lnTo>
                    <a:pt x="736280" y="1563776"/>
                  </a:lnTo>
                  <a:lnTo>
                    <a:pt x="0" y="1563776"/>
                  </a:lnTo>
                  <a:close/>
                </a:path>
              </a:pathLst>
            </a:custGeom>
            <a:solidFill>
              <a:srgbClr val="DF8C3C"/>
            </a:solidFill>
            <a:ln>
              <a:noFill/>
            </a:ln>
          </p:spPr>
        </p:sp>
        <p:sp>
          <p:nvSpPr>
            <p:cNvPr id="117" name="Google Shape;117;p14"/>
            <p:cNvSpPr txBox="1"/>
            <p:nvPr/>
          </p:nvSpPr>
          <p:spPr>
            <a:xfrm>
              <a:off x="0" y="-57150"/>
              <a:ext cx="736280" cy="1620926"/>
            </a:xfrm>
            <a:prstGeom prst="rect">
              <a:avLst/>
            </a:prstGeom>
            <a:noFill/>
            <a:ln>
              <a:noFill/>
            </a:ln>
          </p:spPr>
          <p:txBody>
            <a:bodyPr anchorCtr="0" anchor="ctr" bIns="50800" lIns="50800" spcFirstLastPara="1" rIns="50800" wrap="square" tIns="50800">
              <a:noAutofit/>
            </a:bodyPr>
            <a:lstStyle/>
            <a:p>
              <a:pPr indent="0" lvl="0" marL="0" marR="0" rtl="0" algn="ctr">
                <a:lnSpc>
                  <a:spcPct val="101055"/>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sp>
        <p:nvSpPr>
          <p:cNvPr id="118" name="Google Shape;118;p14"/>
          <p:cNvSpPr txBox="1"/>
          <p:nvPr/>
        </p:nvSpPr>
        <p:spPr>
          <a:xfrm>
            <a:off x="698278" y="4721161"/>
            <a:ext cx="2054481" cy="25273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0" i="0" lang="en-US" sz="1300" u="none" cap="none" strike="noStrike">
                <a:solidFill>
                  <a:srgbClr val="DF8C3C"/>
                </a:solidFill>
                <a:latin typeface="Poppins"/>
                <a:ea typeface="Poppins"/>
                <a:cs typeface="Poppins"/>
                <a:sym typeface="Poppins"/>
              </a:rPr>
              <a:t>STEP 1:</a:t>
            </a:r>
            <a:endParaRPr/>
          </a:p>
        </p:txBody>
      </p:sp>
      <p:sp>
        <p:nvSpPr>
          <p:cNvPr id="119" name="Google Shape;119;p14"/>
          <p:cNvSpPr txBox="1"/>
          <p:nvPr/>
        </p:nvSpPr>
        <p:spPr>
          <a:xfrm>
            <a:off x="698278" y="4956746"/>
            <a:ext cx="2054481" cy="26924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400" u="none" cap="none" strike="noStrike">
                <a:solidFill>
                  <a:srgbClr val="DF8C3C"/>
                </a:solidFill>
                <a:latin typeface="Poppins"/>
                <a:ea typeface="Poppins"/>
                <a:cs typeface="Poppins"/>
                <a:sym typeface="Poppins"/>
              </a:rPr>
              <a:t>REFLECT </a:t>
            </a:r>
            <a:endParaRPr/>
          </a:p>
        </p:txBody>
      </p:sp>
      <p:sp>
        <p:nvSpPr>
          <p:cNvPr id="120" name="Google Shape;120;p14"/>
          <p:cNvSpPr txBox="1"/>
          <p:nvPr/>
        </p:nvSpPr>
        <p:spPr>
          <a:xfrm>
            <a:off x="698278" y="5464111"/>
            <a:ext cx="1948800" cy="4199100"/>
          </a:xfrm>
          <a:prstGeom prst="rect">
            <a:avLst/>
          </a:prstGeom>
          <a:noFill/>
          <a:ln>
            <a:noFill/>
          </a:ln>
        </p:spPr>
        <p:txBody>
          <a:bodyPr anchorCtr="0" anchor="t" bIns="0" lIns="0" spcFirstLastPara="1" rIns="0" wrap="square" tIns="0">
            <a:spAutoFit/>
          </a:bodyPr>
          <a:lstStyle/>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What feedback have you received from students about race or inclusion?</a:t>
            </a:r>
            <a:endParaRPr sz="1300"/>
          </a:p>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Do students feel able to raise issues and be taken seriously?</a:t>
            </a:r>
            <a:endParaRPr sz="1300"/>
          </a:p>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What structures already exist for student leadership?</a:t>
            </a:r>
            <a:endParaRPr sz="1300"/>
          </a:p>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What surprised you from any recent student conversations or surveys?</a:t>
            </a:r>
            <a:endParaRPr sz="1300"/>
          </a:p>
          <a:p>
            <a:pPr indent="-123191" lvl="1" marL="259082" marR="0" rtl="0" algn="l">
              <a:lnSpc>
                <a:spcPct val="140000"/>
              </a:lnSpc>
              <a:spcBef>
                <a:spcPts val="0"/>
              </a:spcBef>
              <a:spcAft>
                <a:spcPts val="0"/>
              </a:spcAft>
              <a:buClr>
                <a:srgbClr val="DF8C3C"/>
              </a:buClr>
              <a:buSzPts val="1100"/>
              <a:buFont typeface="Arial"/>
              <a:buChar char="•"/>
            </a:pPr>
            <a:r>
              <a:rPr b="0" i="0" lang="en-US" sz="1100" u="none" cap="none" strike="noStrike">
                <a:solidFill>
                  <a:srgbClr val="DF8C3C"/>
                </a:solidFill>
                <a:latin typeface="Poppins"/>
                <a:ea typeface="Poppins"/>
                <a:cs typeface="Poppins"/>
                <a:sym typeface="Poppins"/>
              </a:rPr>
              <a:t>How are marginalised students' voices included and protected?</a:t>
            </a:r>
            <a:endParaRPr sz="1300"/>
          </a:p>
        </p:txBody>
      </p:sp>
      <p:sp>
        <p:nvSpPr>
          <p:cNvPr id="121" name="Google Shape;121;p14"/>
          <p:cNvSpPr txBox="1"/>
          <p:nvPr/>
        </p:nvSpPr>
        <p:spPr>
          <a:xfrm>
            <a:off x="2752759" y="4721161"/>
            <a:ext cx="2054481" cy="25273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0" i="0" lang="en-US" sz="1300" u="none" cap="none" strike="noStrike">
                <a:solidFill>
                  <a:srgbClr val="000000"/>
                </a:solidFill>
                <a:latin typeface="Poppins"/>
                <a:ea typeface="Poppins"/>
                <a:cs typeface="Poppins"/>
                <a:sym typeface="Poppins"/>
              </a:rPr>
              <a:t>STEP 2:</a:t>
            </a:r>
            <a:endParaRPr/>
          </a:p>
        </p:txBody>
      </p:sp>
      <p:sp>
        <p:nvSpPr>
          <p:cNvPr id="122" name="Google Shape;122;p14"/>
          <p:cNvSpPr txBox="1"/>
          <p:nvPr/>
        </p:nvSpPr>
        <p:spPr>
          <a:xfrm>
            <a:off x="2752759" y="4956746"/>
            <a:ext cx="2054481" cy="51689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400" u="none" cap="none" strike="noStrike">
                <a:solidFill>
                  <a:srgbClr val="000000"/>
                </a:solidFill>
                <a:latin typeface="Poppins"/>
                <a:ea typeface="Poppins"/>
                <a:cs typeface="Poppins"/>
                <a:sym typeface="Poppins"/>
              </a:rPr>
              <a:t>PROBLEM-SOLVE &amp; STRATEGISE </a:t>
            </a:r>
            <a:endParaRPr/>
          </a:p>
        </p:txBody>
      </p:sp>
      <p:sp>
        <p:nvSpPr>
          <p:cNvPr id="123" name="Google Shape;123;p14"/>
          <p:cNvSpPr txBox="1"/>
          <p:nvPr/>
        </p:nvSpPr>
        <p:spPr>
          <a:xfrm>
            <a:off x="2752759" y="5464111"/>
            <a:ext cx="1948800" cy="3725100"/>
          </a:xfrm>
          <a:prstGeom prst="rect">
            <a:avLst/>
          </a:prstGeom>
          <a:noFill/>
          <a:ln>
            <a:noFill/>
          </a:ln>
        </p:spPr>
        <p:txBody>
          <a:bodyPr anchorCtr="0" anchor="t" bIns="0" lIns="0" spcFirstLastPara="1" rIns="0" wrap="square" tIns="0">
            <a:spAutoFit/>
          </a:bodyPr>
          <a:lstStyle/>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needs to change to elevate student voice?</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How can students be supported to lead their own initiatives?</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role can staff play in amplifying, not directing, student leadership?</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Are there risks that need to be mitigated when students raise concerns?</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How will you ensure this work is sustainable?</a:t>
            </a:r>
            <a:endParaRPr sz="1300"/>
          </a:p>
        </p:txBody>
      </p:sp>
      <p:sp>
        <p:nvSpPr>
          <p:cNvPr id="124" name="Google Shape;124;p14"/>
          <p:cNvSpPr txBox="1"/>
          <p:nvPr/>
        </p:nvSpPr>
        <p:spPr>
          <a:xfrm>
            <a:off x="4807241" y="4721161"/>
            <a:ext cx="2054481" cy="25273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0" i="0" lang="en-US" sz="1300" u="none" cap="none" strike="noStrike">
                <a:solidFill>
                  <a:srgbClr val="000000"/>
                </a:solidFill>
                <a:latin typeface="Poppins"/>
                <a:ea typeface="Poppins"/>
                <a:cs typeface="Poppins"/>
                <a:sym typeface="Poppins"/>
              </a:rPr>
              <a:t>STEP 3:</a:t>
            </a:r>
            <a:endParaRPr/>
          </a:p>
        </p:txBody>
      </p:sp>
      <p:sp>
        <p:nvSpPr>
          <p:cNvPr id="125" name="Google Shape;125;p14"/>
          <p:cNvSpPr txBox="1"/>
          <p:nvPr/>
        </p:nvSpPr>
        <p:spPr>
          <a:xfrm>
            <a:off x="4807241" y="4956746"/>
            <a:ext cx="2054481" cy="51689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400" u="none" cap="none" strike="noStrike">
                <a:solidFill>
                  <a:srgbClr val="000000"/>
                </a:solidFill>
                <a:latin typeface="Poppins"/>
                <a:ea typeface="Poppins"/>
                <a:cs typeface="Poppins"/>
                <a:sym typeface="Poppins"/>
              </a:rPr>
              <a:t>ACTION &amp; ACCOUNTABILITY </a:t>
            </a:r>
            <a:endParaRPr/>
          </a:p>
        </p:txBody>
      </p:sp>
      <p:sp>
        <p:nvSpPr>
          <p:cNvPr id="126" name="Google Shape;126;p14"/>
          <p:cNvSpPr txBox="1"/>
          <p:nvPr/>
        </p:nvSpPr>
        <p:spPr>
          <a:xfrm>
            <a:off x="4807241" y="5464111"/>
            <a:ext cx="1948800" cy="3250800"/>
          </a:xfrm>
          <a:prstGeom prst="rect">
            <a:avLst/>
          </a:prstGeom>
          <a:noFill/>
          <a:ln>
            <a:noFill/>
          </a:ln>
        </p:spPr>
        <p:txBody>
          <a:bodyPr anchorCtr="0" anchor="t" bIns="0" lIns="0" spcFirstLastPara="1" rIns="0" wrap="square" tIns="0">
            <a:spAutoFit/>
          </a:bodyPr>
          <a:lstStyle/>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is one new action you’ll take to centre student voice?</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Will you launch or improve any student groups or initiatives?</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timeline and support is needed?</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How will you share outcomes with students?</a:t>
            </a:r>
            <a:endParaRPr sz="1300"/>
          </a:p>
          <a:p>
            <a:pPr indent="-123191" lvl="1" marL="259082" marR="0" rtl="0" algn="l">
              <a:lnSpc>
                <a:spcPct val="140000"/>
              </a:lnSpc>
              <a:spcBef>
                <a:spcPts val="0"/>
              </a:spcBef>
              <a:spcAft>
                <a:spcPts val="0"/>
              </a:spcAft>
              <a:buClr>
                <a:srgbClr val="000000"/>
              </a:buClr>
              <a:buSzPts val="1100"/>
              <a:buFont typeface="Arial"/>
              <a:buChar char="•"/>
            </a:pPr>
            <a:r>
              <a:rPr b="0" i="0" lang="en-US" sz="1100" u="none" cap="none" strike="noStrike">
                <a:solidFill>
                  <a:srgbClr val="000000"/>
                </a:solidFill>
                <a:latin typeface="Poppins"/>
                <a:ea typeface="Poppins"/>
                <a:cs typeface="Poppins"/>
                <a:sym typeface="Poppins"/>
              </a:rPr>
              <a:t>What will success look like by the next check-in?</a:t>
            </a:r>
            <a:endParaRPr sz="1300"/>
          </a:p>
        </p:txBody>
      </p:sp>
      <p:sp>
        <p:nvSpPr>
          <p:cNvPr id="127" name="Google Shape;127;p14"/>
          <p:cNvSpPr txBox="1"/>
          <p:nvPr/>
        </p:nvSpPr>
        <p:spPr>
          <a:xfrm>
            <a:off x="756000" y="9888375"/>
            <a:ext cx="1281120" cy="226695"/>
          </a:xfrm>
          <a:prstGeom prst="rect">
            <a:avLst/>
          </a:prstGeom>
          <a:noFill/>
          <a:ln>
            <a:noFill/>
          </a:ln>
        </p:spPr>
        <p:txBody>
          <a:bodyPr anchorCtr="0" anchor="t" bIns="0" lIns="0" spcFirstLastPara="1" rIns="0" wrap="square" tIns="0">
            <a:spAutoFit/>
          </a:bodyPr>
          <a:lstStyle/>
          <a:p>
            <a:pPr indent="0" lvl="0" marL="0" marR="0" rtl="0" algn="l">
              <a:lnSpc>
                <a:spcPct val="139916"/>
              </a:lnSpc>
              <a:spcBef>
                <a:spcPts val="0"/>
              </a:spcBef>
              <a:spcAft>
                <a:spcPts val="0"/>
              </a:spcAft>
              <a:buNone/>
            </a:pPr>
            <a:r>
              <a:rPr b="0" i="0" lang="en-US" sz="1200" u="none" cap="none" strike="noStrike">
                <a:solidFill>
                  <a:srgbClr val="000000"/>
                </a:solidFill>
                <a:latin typeface="Poppins"/>
                <a:ea typeface="Poppins"/>
                <a:cs typeface="Poppins"/>
                <a:sym typeface="Poppins"/>
              </a:rPr>
              <a:t>1</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5"/>
          <p:cNvSpPr txBox="1"/>
          <p:nvPr/>
        </p:nvSpPr>
        <p:spPr>
          <a:xfrm>
            <a:off x="756000" y="1112986"/>
            <a:ext cx="5870115" cy="4095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US" sz="3000" u="none" cap="none" strike="noStrike">
                <a:solidFill>
                  <a:srgbClr val="100F0D"/>
                </a:solidFill>
                <a:latin typeface="Oswald"/>
                <a:ea typeface="Oswald"/>
                <a:cs typeface="Oswald"/>
                <a:sym typeface="Oswald"/>
              </a:rPr>
              <a:t>Student Survey</a:t>
            </a:r>
            <a:endParaRPr/>
          </a:p>
        </p:txBody>
      </p:sp>
      <p:sp>
        <p:nvSpPr>
          <p:cNvPr id="133" name="Google Shape;133;p15"/>
          <p:cNvSpPr txBox="1"/>
          <p:nvPr/>
        </p:nvSpPr>
        <p:spPr>
          <a:xfrm>
            <a:off x="777240" y="1584475"/>
            <a:ext cx="5870100" cy="4434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200" u="none" cap="none" strike="noStrike">
                <a:solidFill>
                  <a:srgbClr val="100F0D"/>
                </a:solidFill>
                <a:latin typeface="Poppins"/>
                <a:ea typeface="Poppins"/>
                <a:cs typeface="Poppins"/>
                <a:sym typeface="Poppins"/>
              </a:rPr>
              <a:t>Purpose</a:t>
            </a:r>
            <a:r>
              <a:rPr b="0" i="0" lang="en-US" sz="1200" u="none" cap="none" strike="noStrike">
                <a:solidFill>
                  <a:srgbClr val="100F0D"/>
                </a:solidFill>
                <a:latin typeface="Poppins"/>
                <a:ea typeface="Poppins"/>
                <a:cs typeface="Poppins"/>
                <a:sym typeface="Poppins"/>
              </a:rPr>
              <a:t>: To gather feedback from students about their experiences of inclusion, belonging, and racial equity.</a:t>
            </a:r>
            <a:endParaRPr sz="1300"/>
          </a:p>
        </p:txBody>
      </p:sp>
      <p:graphicFrame>
        <p:nvGraphicFramePr>
          <p:cNvPr id="134" name="Google Shape;134;p15"/>
          <p:cNvGraphicFramePr/>
          <p:nvPr/>
        </p:nvGraphicFramePr>
        <p:xfrm>
          <a:off x="766620" y="2243448"/>
          <a:ext cx="3000000" cy="3000000"/>
        </p:xfrm>
        <a:graphic>
          <a:graphicData uri="http://schemas.openxmlformats.org/drawingml/2006/table">
            <a:tbl>
              <a:tblPr>
                <a:noFill/>
                <a:tableStyleId>{D2699DB5-D4D1-4E85-BB8A-81BA1EBA2857}</a:tableStyleId>
              </a:tblPr>
              <a:tblGrid>
                <a:gridCol w="1770225"/>
                <a:gridCol w="4256525"/>
              </a:tblGrid>
              <a:tr h="635325">
                <a:tc>
                  <a:txBody>
                    <a:bodyPr/>
                    <a:lstStyle/>
                    <a:p>
                      <a:pPr indent="0" lvl="0" marL="0" marR="0" rtl="0" algn="l">
                        <a:lnSpc>
                          <a:spcPct val="140030"/>
                        </a:lnSpc>
                        <a:spcBef>
                          <a:spcPts val="0"/>
                        </a:spcBef>
                        <a:spcAft>
                          <a:spcPts val="0"/>
                        </a:spcAft>
                        <a:buNone/>
                      </a:pPr>
                      <a:r>
                        <a:rPr b="1" lang="en-US" sz="1199" u="none" cap="none" strike="noStrike">
                          <a:solidFill>
                            <a:srgbClr val="000000"/>
                          </a:solidFill>
                          <a:latin typeface="Poppins"/>
                          <a:ea typeface="Poppins"/>
                          <a:cs typeface="Poppins"/>
                          <a:sym typeface="Poppins"/>
                        </a:rPr>
                        <a:t>Question</a:t>
                      </a:r>
                      <a:endParaRPr sz="10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F8C3D"/>
                    </a:solidFill>
                  </a:tcPr>
                </a:tc>
                <a:tc>
                  <a:txBody>
                    <a:bodyPr/>
                    <a:lstStyle/>
                    <a:p>
                      <a:pPr indent="0" lvl="0" marL="0" marR="0" rtl="0" algn="ctr">
                        <a:lnSpc>
                          <a:spcPct val="140030"/>
                        </a:lnSpc>
                        <a:spcBef>
                          <a:spcPts val="0"/>
                        </a:spcBef>
                        <a:spcAft>
                          <a:spcPts val="0"/>
                        </a:spcAft>
                        <a:buNone/>
                      </a:pPr>
                      <a:r>
                        <a:rPr b="1" lang="en-US" sz="1199" u="none" cap="none" strike="noStrike">
                          <a:solidFill>
                            <a:srgbClr val="000000"/>
                          </a:solidFill>
                          <a:latin typeface="Poppins"/>
                          <a:ea typeface="Poppins"/>
                          <a:cs typeface="Poppins"/>
                          <a:sym typeface="Poppins"/>
                        </a:rPr>
                        <a:t>Your Response (Yes/No/Unsure or Short Answer)</a:t>
                      </a:r>
                      <a:endParaRPr sz="10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solidFill>
                      <a:srgbClr val="DF8C3D"/>
                    </a:solidFill>
                  </a:tcPr>
                </a:tc>
              </a:tr>
              <a:tr h="927150">
                <a:tc>
                  <a:txBody>
                    <a:bodyPr/>
                    <a:lstStyle/>
                    <a:p>
                      <a:pPr indent="0" lvl="0" marL="0" marR="0" rtl="0" algn="l">
                        <a:lnSpc>
                          <a:spcPct val="139916"/>
                        </a:lnSpc>
                        <a:spcBef>
                          <a:spcPts val="0"/>
                        </a:spcBef>
                        <a:spcAft>
                          <a:spcPts val="0"/>
                        </a:spcAft>
                        <a:buNone/>
                      </a:pPr>
                      <a:r>
                        <a:rPr lang="en-US" sz="1100" u="none" cap="none" strike="noStrike">
                          <a:solidFill>
                            <a:srgbClr val="000000"/>
                          </a:solidFill>
                          <a:latin typeface="Poppins"/>
                          <a:ea typeface="Poppins"/>
                          <a:cs typeface="Poppins"/>
                          <a:sym typeface="Poppins"/>
                        </a:rPr>
                        <a:t>Do you feel that your culture and identity are respected at school?</a:t>
                      </a:r>
                      <a:endParaRPr sz="10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927150">
                <a:tc>
                  <a:txBody>
                    <a:bodyPr/>
                    <a:lstStyle/>
                    <a:p>
                      <a:pPr indent="0" lvl="0" marL="0" marR="0" rtl="0" algn="l">
                        <a:lnSpc>
                          <a:spcPct val="139916"/>
                        </a:lnSpc>
                        <a:spcBef>
                          <a:spcPts val="0"/>
                        </a:spcBef>
                        <a:spcAft>
                          <a:spcPts val="0"/>
                        </a:spcAft>
                        <a:buNone/>
                      </a:pPr>
                      <a:r>
                        <a:rPr lang="en-US" sz="1100" u="none" cap="none" strike="noStrike">
                          <a:solidFill>
                            <a:srgbClr val="000000"/>
                          </a:solidFill>
                          <a:latin typeface="Poppins"/>
                          <a:ea typeface="Poppins"/>
                          <a:cs typeface="Poppins"/>
                          <a:sym typeface="Poppins"/>
                        </a:rPr>
                        <a:t>Have you experienced or witnessed racism at school?</a:t>
                      </a:r>
                      <a:endParaRPr sz="10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927150">
                <a:tc>
                  <a:txBody>
                    <a:bodyPr/>
                    <a:lstStyle/>
                    <a:p>
                      <a:pPr indent="0" lvl="0" marL="0" marR="0" rtl="0" algn="l">
                        <a:lnSpc>
                          <a:spcPct val="139916"/>
                        </a:lnSpc>
                        <a:spcBef>
                          <a:spcPts val="0"/>
                        </a:spcBef>
                        <a:spcAft>
                          <a:spcPts val="0"/>
                        </a:spcAft>
                        <a:buNone/>
                      </a:pPr>
                      <a:r>
                        <a:rPr lang="en-US" sz="1100" u="none" cap="none" strike="noStrike">
                          <a:solidFill>
                            <a:srgbClr val="000000"/>
                          </a:solidFill>
                          <a:latin typeface="Poppins"/>
                          <a:ea typeface="Poppins"/>
                          <a:cs typeface="Poppins"/>
                          <a:sym typeface="Poppins"/>
                        </a:rPr>
                        <a:t>Do you feel safe and supported to talk about race?</a:t>
                      </a:r>
                      <a:endParaRPr sz="10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1137425">
                <a:tc>
                  <a:txBody>
                    <a:bodyPr/>
                    <a:lstStyle/>
                    <a:p>
                      <a:pPr indent="0" lvl="0" marL="0" marR="0" rtl="0" algn="l">
                        <a:lnSpc>
                          <a:spcPct val="139916"/>
                        </a:lnSpc>
                        <a:spcBef>
                          <a:spcPts val="0"/>
                        </a:spcBef>
                        <a:spcAft>
                          <a:spcPts val="0"/>
                        </a:spcAft>
                        <a:buNone/>
                      </a:pPr>
                      <a:r>
                        <a:rPr lang="en-US" sz="1100" u="none" cap="none" strike="noStrike">
                          <a:solidFill>
                            <a:srgbClr val="000000"/>
                          </a:solidFill>
                          <a:latin typeface="Poppins"/>
                          <a:ea typeface="Poppins"/>
                          <a:cs typeface="Poppins"/>
                          <a:sym typeface="Poppins"/>
                        </a:rPr>
                        <a:t>Do you see your background and community reflected in the curriculum?</a:t>
                      </a:r>
                      <a:endParaRPr sz="10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r h="927150">
                <a:tc>
                  <a:txBody>
                    <a:bodyPr/>
                    <a:lstStyle/>
                    <a:p>
                      <a:pPr indent="0" lvl="0" marL="0" marR="0" rtl="0" algn="l">
                        <a:lnSpc>
                          <a:spcPct val="139916"/>
                        </a:lnSpc>
                        <a:spcBef>
                          <a:spcPts val="0"/>
                        </a:spcBef>
                        <a:spcAft>
                          <a:spcPts val="0"/>
                        </a:spcAft>
                        <a:buNone/>
                      </a:pPr>
                      <a:r>
                        <a:rPr lang="en-US" sz="1100" u="none" cap="none" strike="noStrike">
                          <a:solidFill>
                            <a:srgbClr val="000000"/>
                          </a:solidFill>
                          <a:latin typeface="Poppins"/>
                          <a:ea typeface="Poppins"/>
                          <a:cs typeface="Poppins"/>
                          <a:sym typeface="Poppins"/>
                        </a:rPr>
                        <a:t>What changes would help you feel more included at school?</a:t>
                      </a:r>
                      <a:endParaRPr sz="10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c>
                  <a:txBody>
                    <a:bodyPr/>
                    <a:lstStyle/>
                    <a:p>
                      <a:pPr indent="0" lvl="0" marL="0" marR="0" rtl="0" algn="ctr">
                        <a:lnSpc>
                          <a:spcPct val="152636"/>
                        </a:lnSpc>
                        <a:spcBef>
                          <a:spcPts val="0"/>
                        </a:spcBef>
                        <a:spcAft>
                          <a:spcPts val="0"/>
                        </a:spcAft>
                        <a:buNone/>
                      </a:pPr>
                      <a:r>
                        <a:t/>
                      </a:r>
                      <a:endParaRPr sz="1100" u="none" cap="none" strike="noStrike"/>
                    </a:p>
                  </a:txBody>
                  <a:tcPr marT="114300" marB="114300" marR="114300" marL="114300" anchor="ctr">
                    <a:lnL cap="flat" cmpd="sng" w="19050">
                      <a:solidFill>
                        <a:srgbClr val="000000"/>
                      </a:solidFill>
                      <a:prstDash val="solid"/>
                      <a:round/>
                      <a:headEnd len="sm" w="sm" type="none"/>
                      <a:tailEnd len="sm" w="sm" type="none"/>
                    </a:lnL>
                    <a:lnR cap="flat" cmpd="sng" w="19050">
                      <a:solidFill>
                        <a:srgbClr val="000000"/>
                      </a:solidFill>
                      <a:prstDash val="solid"/>
                      <a:round/>
                      <a:headEnd len="sm" w="sm" type="none"/>
                      <a:tailEnd len="sm" w="sm" type="none"/>
                    </a:lnR>
                    <a:lnT cap="flat" cmpd="sng" w="19050">
                      <a:solidFill>
                        <a:srgbClr val="000000"/>
                      </a:solidFill>
                      <a:prstDash val="solid"/>
                      <a:round/>
                      <a:headEnd len="sm" w="sm" type="none"/>
                      <a:tailEnd len="sm" w="sm" type="none"/>
                    </a:lnT>
                    <a:lnB cap="flat" cmpd="sng" w="19050">
                      <a:solidFill>
                        <a:srgbClr val="000000"/>
                      </a:solidFill>
                      <a:prstDash val="solid"/>
                      <a:round/>
                      <a:headEnd len="sm" w="sm" type="none"/>
                      <a:tailEnd len="sm" w="sm" type="none"/>
                    </a:lnB>
                  </a:tcPr>
                </a:tc>
              </a:tr>
            </a:tbl>
          </a:graphicData>
        </a:graphic>
      </p:graphicFrame>
      <p:sp>
        <p:nvSpPr>
          <p:cNvPr id="135" name="Google Shape;135;p15"/>
          <p:cNvSpPr/>
          <p:nvPr/>
        </p:nvSpPr>
        <p:spPr>
          <a:xfrm>
            <a:off x="137406" y="9295803"/>
            <a:ext cx="1280394" cy="1280394"/>
          </a:xfrm>
          <a:custGeom>
            <a:rect b="b" l="l" r="r" t="t"/>
            <a:pathLst>
              <a:path extrusionOk="0"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15"/>
          <p:cNvSpPr txBox="1"/>
          <p:nvPr/>
        </p:nvSpPr>
        <p:spPr>
          <a:xfrm>
            <a:off x="756000" y="9888375"/>
            <a:ext cx="1281120" cy="226695"/>
          </a:xfrm>
          <a:prstGeom prst="rect">
            <a:avLst/>
          </a:prstGeom>
          <a:noFill/>
          <a:ln>
            <a:noFill/>
          </a:ln>
        </p:spPr>
        <p:txBody>
          <a:bodyPr anchorCtr="0" anchor="t" bIns="0" lIns="0" spcFirstLastPara="1" rIns="0" wrap="square" tIns="0">
            <a:spAutoFit/>
          </a:bodyPr>
          <a:lstStyle/>
          <a:p>
            <a:pPr indent="0" lvl="0" marL="0" marR="0" rtl="0" algn="l">
              <a:lnSpc>
                <a:spcPct val="139916"/>
              </a:lnSpc>
              <a:spcBef>
                <a:spcPts val="0"/>
              </a:spcBef>
              <a:spcAft>
                <a:spcPts val="0"/>
              </a:spcAft>
              <a:buNone/>
            </a:pPr>
            <a:r>
              <a:rPr b="0" i="0" lang="en-US" sz="1200" u="none" cap="none" strike="noStrike">
                <a:solidFill>
                  <a:srgbClr val="000000"/>
                </a:solidFill>
                <a:latin typeface="Poppins"/>
                <a:ea typeface="Poppins"/>
                <a:cs typeface="Poppins"/>
                <a:sym typeface="Poppins"/>
              </a:rPr>
              <a:t>2</a:t>
            </a:r>
            <a:endParaRPr/>
          </a:p>
        </p:txBody>
      </p:sp>
      <p:sp>
        <p:nvSpPr>
          <p:cNvPr id="137" name="Google Shape;137;p15"/>
          <p:cNvSpPr txBox="1"/>
          <p:nvPr/>
        </p:nvSpPr>
        <p:spPr>
          <a:xfrm>
            <a:off x="766625" y="8347449"/>
            <a:ext cx="5870100" cy="4434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200" u="none" cap="none" strike="noStrike">
                <a:solidFill>
                  <a:srgbClr val="100F0D"/>
                </a:solidFill>
                <a:latin typeface="Poppins"/>
                <a:ea typeface="Poppins"/>
                <a:cs typeface="Poppins"/>
                <a:sym typeface="Poppins"/>
              </a:rPr>
              <a:t>Note: You can fill this anonymously. Your honest feedback helps make the school more inclusive and fair for everyone.</a:t>
            </a:r>
            <a:endParaRPr sz="13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1" name="Shape 141"/>
        <p:cNvGrpSpPr/>
        <p:nvPr/>
      </p:nvGrpSpPr>
      <p:grpSpPr>
        <a:xfrm>
          <a:off x="0" y="0"/>
          <a:ext cx="0" cy="0"/>
          <a:chOff x="0" y="0"/>
          <a:chExt cx="0" cy="0"/>
        </a:xfrm>
      </p:grpSpPr>
      <p:sp>
        <p:nvSpPr>
          <p:cNvPr id="142" name="Google Shape;142;p16"/>
          <p:cNvSpPr txBox="1"/>
          <p:nvPr/>
        </p:nvSpPr>
        <p:spPr>
          <a:xfrm>
            <a:off x="756000" y="1112986"/>
            <a:ext cx="5870115" cy="4095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US" sz="3000" u="none" cap="none" strike="noStrike">
                <a:solidFill>
                  <a:srgbClr val="100F0D"/>
                </a:solidFill>
                <a:latin typeface="Oswald"/>
                <a:ea typeface="Oswald"/>
                <a:cs typeface="Oswald"/>
                <a:sym typeface="Oswald"/>
              </a:rPr>
              <a:t>Focus Group Guide</a:t>
            </a:r>
            <a:endParaRPr/>
          </a:p>
        </p:txBody>
      </p:sp>
      <p:sp>
        <p:nvSpPr>
          <p:cNvPr id="143" name="Google Shape;143;p16"/>
          <p:cNvSpPr txBox="1"/>
          <p:nvPr/>
        </p:nvSpPr>
        <p:spPr>
          <a:xfrm>
            <a:off x="777240" y="1584475"/>
            <a:ext cx="5870100" cy="4434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200" u="none" cap="none" strike="noStrike">
                <a:solidFill>
                  <a:srgbClr val="100F0D"/>
                </a:solidFill>
                <a:latin typeface="Poppins"/>
                <a:ea typeface="Poppins"/>
                <a:cs typeface="Poppins"/>
                <a:sym typeface="Poppins"/>
              </a:rPr>
              <a:t>Purpose</a:t>
            </a:r>
            <a:r>
              <a:rPr b="0" i="0" lang="en-US" sz="1200" u="none" cap="none" strike="noStrike">
                <a:solidFill>
                  <a:srgbClr val="100F0D"/>
                </a:solidFill>
                <a:latin typeface="Poppins"/>
                <a:ea typeface="Poppins"/>
                <a:cs typeface="Poppins"/>
                <a:sym typeface="Poppins"/>
              </a:rPr>
              <a:t>: To facilitate deeper, qualitative conversations with a diverse group of students.</a:t>
            </a:r>
            <a:endParaRPr sz="1100"/>
          </a:p>
        </p:txBody>
      </p:sp>
      <p:sp>
        <p:nvSpPr>
          <p:cNvPr id="144" name="Google Shape;144;p16"/>
          <p:cNvSpPr/>
          <p:nvPr/>
        </p:nvSpPr>
        <p:spPr>
          <a:xfrm>
            <a:off x="137406" y="9295803"/>
            <a:ext cx="1280394" cy="1280394"/>
          </a:xfrm>
          <a:custGeom>
            <a:rect b="b" l="l" r="r" t="t"/>
            <a:pathLst>
              <a:path extrusionOk="0" h="6350000" w="6350000">
                <a:moveTo>
                  <a:pt x="3175000" y="0"/>
                </a:moveTo>
                <a:cubicBezTo>
                  <a:pt x="1421496" y="0"/>
                  <a:pt x="0" y="1421496"/>
                  <a:pt x="0" y="3175000"/>
                </a:cubicBezTo>
                <a:cubicBezTo>
                  <a:pt x="0" y="4928504"/>
                  <a:pt x="1421496" y="6350000"/>
                  <a:pt x="3175000" y="6350000"/>
                </a:cubicBezTo>
                <a:cubicBezTo>
                  <a:pt x="4928504" y="6350000"/>
                  <a:pt x="6350000" y="4928504"/>
                  <a:pt x="6350000" y="3175000"/>
                </a:cubicBezTo>
                <a:cubicBezTo>
                  <a:pt x="6350000" y="1421496"/>
                  <a:pt x="4928504" y="0"/>
                  <a:pt x="3175000" y="0"/>
                </a:cubicBezTo>
                <a:close/>
              </a:path>
            </a:pathLst>
          </a:custGeom>
          <a:solidFill>
            <a:srgbClr val="DF8C3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6"/>
          <p:cNvSpPr txBox="1"/>
          <p:nvPr/>
        </p:nvSpPr>
        <p:spPr>
          <a:xfrm>
            <a:off x="756000" y="9888375"/>
            <a:ext cx="1281120" cy="226695"/>
          </a:xfrm>
          <a:prstGeom prst="rect">
            <a:avLst/>
          </a:prstGeom>
          <a:noFill/>
          <a:ln>
            <a:noFill/>
          </a:ln>
        </p:spPr>
        <p:txBody>
          <a:bodyPr anchorCtr="0" anchor="t" bIns="0" lIns="0" spcFirstLastPara="1" rIns="0" wrap="square" tIns="0">
            <a:spAutoFit/>
          </a:bodyPr>
          <a:lstStyle/>
          <a:p>
            <a:pPr indent="0" lvl="0" marL="0" marR="0" rtl="0" algn="l">
              <a:lnSpc>
                <a:spcPct val="139916"/>
              </a:lnSpc>
              <a:spcBef>
                <a:spcPts val="0"/>
              </a:spcBef>
              <a:spcAft>
                <a:spcPts val="0"/>
              </a:spcAft>
              <a:buNone/>
            </a:pPr>
            <a:r>
              <a:rPr b="0" i="0" lang="en-US" sz="1200" u="none" cap="none" strike="noStrike">
                <a:solidFill>
                  <a:srgbClr val="000000"/>
                </a:solidFill>
                <a:latin typeface="Poppins"/>
                <a:ea typeface="Poppins"/>
                <a:cs typeface="Poppins"/>
                <a:sym typeface="Poppins"/>
              </a:rPr>
              <a:t>3</a:t>
            </a:r>
            <a:endParaRPr/>
          </a:p>
        </p:txBody>
      </p:sp>
      <p:sp>
        <p:nvSpPr>
          <p:cNvPr id="146" name="Google Shape;146;p16"/>
          <p:cNvSpPr txBox="1"/>
          <p:nvPr/>
        </p:nvSpPr>
        <p:spPr>
          <a:xfrm>
            <a:off x="777603" y="2122955"/>
            <a:ext cx="5870100" cy="2769000"/>
          </a:xfrm>
          <a:prstGeom prst="rect">
            <a:avLst/>
          </a:prstGeom>
          <a:noFill/>
          <a:ln>
            <a:noFill/>
          </a:ln>
        </p:spPr>
        <p:txBody>
          <a:bodyPr anchorCtr="0" anchor="t" bIns="0" lIns="0" spcFirstLastPara="1" rIns="0" wrap="square" tIns="0">
            <a:spAutoFit/>
          </a:bodyPr>
          <a:lstStyle/>
          <a:p>
            <a:pPr indent="0" lvl="0" marL="0" marR="0" rtl="0" algn="l">
              <a:lnSpc>
                <a:spcPct val="140030"/>
              </a:lnSpc>
              <a:spcBef>
                <a:spcPts val="0"/>
              </a:spcBef>
              <a:spcAft>
                <a:spcPts val="0"/>
              </a:spcAft>
              <a:buNone/>
            </a:pPr>
            <a:r>
              <a:rPr b="1" i="0" lang="en-US" sz="1199" u="none" cap="none" strike="noStrike">
                <a:solidFill>
                  <a:srgbClr val="100F0D"/>
                </a:solidFill>
                <a:latin typeface="Poppins"/>
                <a:ea typeface="Poppins"/>
                <a:cs typeface="Poppins"/>
                <a:sym typeface="Poppins"/>
              </a:rPr>
              <a:t>Before the session:</a:t>
            </a:r>
            <a:endParaRPr sz="1300"/>
          </a:p>
          <a:p>
            <a:pPr indent="-133985" lvl="1" marL="280669" marR="0" rtl="0" algn="l">
              <a:lnSpc>
                <a:spcPct val="140030"/>
              </a:lnSpc>
              <a:spcBef>
                <a:spcPts val="0"/>
              </a:spcBef>
              <a:spcAft>
                <a:spcPts val="0"/>
              </a:spcAft>
              <a:buClr>
                <a:srgbClr val="100F0D"/>
              </a:buClr>
              <a:buSzPts val="1199"/>
              <a:buFont typeface="Arial"/>
              <a:buChar char="•"/>
            </a:pPr>
            <a:r>
              <a:rPr b="0" i="0" lang="en-US" sz="1199" u="none" cap="none" strike="noStrike">
                <a:solidFill>
                  <a:srgbClr val="100F0D"/>
                </a:solidFill>
                <a:latin typeface="Poppins"/>
                <a:ea typeface="Poppins"/>
                <a:cs typeface="Poppins"/>
                <a:sym typeface="Poppins"/>
              </a:rPr>
              <a:t>Ensure voluntary participation</a:t>
            </a:r>
            <a:endParaRPr sz="1300"/>
          </a:p>
          <a:p>
            <a:pPr indent="-133985" lvl="1" marL="280669" marR="0" rtl="0" algn="l">
              <a:lnSpc>
                <a:spcPct val="140030"/>
              </a:lnSpc>
              <a:spcBef>
                <a:spcPts val="0"/>
              </a:spcBef>
              <a:spcAft>
                <a:spcPts val="0"/>
              </a:spcAft>
              <a:buClr>
                <a:srgbClr val="100F0D"/>
              </a:buClr>
              <a:buSzPts val="1199"/>
              <a:buFont typeface="Arial"/>
              <a:buChar char="•"/>
            </a:pPr>
            <a:r>
              <a:rPr b="0" i="0" lang="en-US" sz="1199" u="none" cap="none" strike="noStrike">
                <a:solidFill>
                  <a:srgbClr val="100F0D"/>
                </a:solidFill>
                <a:latin typeface="Poppins"/>
                <a:ea typeface="Poppins"/>
                <a:cs typeface="Poppins"/>
                <a:sym typeface="Poppins"/>
              </a:rPr>
              <a:t>Set ground rules around respect and confidentiality</a:t>
            </a:r>
            <a:endParaRPr sz="1300"/>
          </a:p>
          <a:p>
            <a:pPr indent="0" lvl="0" marL="0" marR="0" rtl="0" algn="l">
              <a:lnSpc>
                <a:spcPct val="140030"/>
              </a:lnSpc>
              <a:spcBef>
                <a:spcPts val="0"/>
              </a:spcBef>
              <a:spcAft>
                <a:spcPts val="0"/>
              </a:spcAft>
              <a:buNone/>
            </a:pPr>
            <a:r>
              <a:t/>
            </a:r>
            <a:endParaRPr b="0" i="0" sz="1199" u="none" cap="none" strike="noStrike">
              <a:solidFill>
                <a:srgbClr val="100F0D"/>
              </a:solidFill>
              <a:latin typeface="Poppins"/>
              <a:ea typeface="Poppins"/>
              <a:cs typeface="Poppins"/>
              <a:sym typeface="Poppins"/>
            </a:endParaRPr>
          </a:p>
          <a:p>
            <a:pPr indent="0" lvl="0" marL="0" marR="0" rtl="0" algn="l">
              <a:lnSpc>
                <a:spcPct val="140030"/>
              </a:lnSpc>
              <a:spcBef>
                <a:spcPts val="0"/>
              </a:spcBef>
              <a:spcAft>
                <a:spcPts val="0"/>
              </a:spcAft>
              <a:buNone/>
            </a:pPr>
            <a:r>
              <a:rPr b="1" i="0" lang="en-US" sz="1199" u="none" cap="none" strike="noStrike">
                <a:solidFill>
                  <a:srgbClr val="100F0D"/>
                </a:solidFill>
                <a:latin typeface="Poppins"/>
                <a:ea typeface="Poppins"/>
                <a:cs typeface="Poppins"/>
                <a:sym typeface="Poppins"/>
              </a:rPr>
              <a:t>Suggested Questions:</a:t>
            </a:r>
            <a:endParaRPr sz="1300"/>
          </a:p>
          <a:p>
            <a:pPr indent="-133985" lvl="1" marL="280669" marR="0" rtl="0" algn="l">
              <a:lnSpc>
                <a:spcPct val="140030"/>
              </a:lnSpc>
              <a:spcBef>
                <a:spcPts val="0"/>
              </a:spcBef>
              <a:spcAft>
                <a:spcPts val="0"/>
              </a:spcAft>
              <a:buClr>
                <a:srgbClr val="100F0D"/>
              </a:buClr>
              <a:buSzPts val="1199"/>
              <a:buFont typeface="Arial"/>
              <a:buChar char="•"/>
            </a:pPr>
            <a:r>
              <a:rPr b="0" i="0" lang="en-US" sz="1199" u="none" cap="none" strike="noStrike">
                <a:solidFill>
                  <a:srgbClr val="100F0D"/>
                </a:solidFill>
                <a:latin typeface="Poppins"/>
                <a:ea typeface="Poppins"/>
                <a:cs typeface="Poppins"/>
                <a:sym typeface="Poppins"/>
              </a:rPr>
              <a:t>What helps you feel safe and included at school?</a:t>
            </a:r>
            <a:endParaRPr sz="1300"/>
          </a:p>
          <a:p>
            <a:pPr indent="-133985" lvl="1" marL="280669" marR="0" rtl="0" algn="l">
              <a:lnSpc>
                <a:spcPct val="140030"/>
              </a:lnSpc>
              <a:spcBef>
                <a:spcPts val="0"/>
              </a:spcBef>
              <a:spcAft>
                <a:spcPts val="0"/>
              </a:spcAft>
              <a:buClr>
                <a:srgbClr val="100F0D"/>
              </a:buClr>
              <a:buSzPts val="1199"/>
              <a:buFont typeface="Arial"/>
              <a:buChar char="•"/>
            </a:pPr>
            <a:r>
              <a:rPr b="0" i="0" lang="en-US" sz="1199" u="none" cap="none" strike="noStrike">
                <a:solidFill>
                  <a:srgbClr val="100F0D"/>
                </a:solidFill>
                <a:latin typeface="Poppins"/>
                <a:ea typeface="Poppins"/>
                <a:cs typeface="Poppins"/>
                <a:sym typeface="Poppins"/>
              </a:rPr>
              <a:t>Are there things at school that make you feel left out or unheard?</a:t>
            </a:r>
            <a:endParaRPr sz="1300"/>
          </a:p>
          <a:p>
            <a:pPr indent="-133985" lvl="1" marL="280669" marR="0" rtl="0" algn="l">
              <a:lnSpc>
                <a:spcPct val="140030"/>
              </a:lnSpc>
              <a:spcBef>
                <a:spcPts val="0"/>
              </a:spcBef>
              <a:spcAft>
                <a:spcPts val="0"/>
              </a:spcAft>
              <a:buClr>
                <a:srgbClr val="100F0D"/>
              </a:buClr>
              <a:buSzPts val="1199"/>
              <a:buFont typeface="Arial"/>
              <a:buChar char="•"/>
            </a:pPr>
            <a:r>
              <a:rPr b="0" i="0" lang="en-US" sz="1199" u="none" cap="none" strike="noStrike">
                <a:solidFill>
                  <a:srgbClr val="100F0D"/>
                </a:solidFill>
                <a:latin typeface="Poppins"/>
                <a:ea typeface="Poppins"/>
                <a:cs typeface="Poppins"/>
                <a:sym typeface="Poppins"/>
              </a:rPr>
              <a:t>What do you think your school could do better to promote anti-racism?</a:t>
            </a:r>
            <a:endParaRPr sz="1300"/>
          </a:p>
          <a:p>
            <a:pPr indent="-133985" lvl="1" marL="280669" marR="0" rtl="0" algn="l">
              <a:lnSpc>
                <a:spcPct val="140030"/>
              </a:lnSpc>
              <a:spcBef>
                <a:spcPts val="0"/>
              </a:spcBef>
              <a:spcAft>
                <a:spcPts val="0"/>
              </a:spcAft>
              <a:buClr>
                <a:srgbClr val="100F0D"/>
              </a:buClr>
              <a:buSzPts val="1199"/>
              <a:buFont typeface="Arial"/>
              <a:buChar char="•"/>
            </a:pPr>
            <a:r>
              <a:rPr b="0" i="0" lang="en-US" sz="1199" u="none" cap="none" strike="noStrike">
                <a:solidFill>
                  <a:srgbClr val="100F0D"/>
                </a:solidFill>
                <a:latin typeface="Poppins"/>
                <a:ea typeface="Poppins"/>
                <a:cs typeface="Poppins"/>
                <a:sym typeface="Poppins"/>
              </a:rPr>
              <a:t>How do adults in school respond when racism is raised?</a:t>
            </a:r>
            <a:endParaRPr sz="1300"/>
          </a:p>
          <a:p>
            <a:pPr indent="-133985" lvl="1" marL="280669" marR="0" rtl="0" algn="l">
              <a:lnSpc>
                <a:spcPct val="140030"/>
              </a:lnSpc>
              <a:spcBef>
                <a:spcPts val="0"/>
              </a:spcBef>
              <a:spcAft>
                <a:spcPts val="0"/>
              </a:spcAft>
              <a:buClr>
                <a:srgbClr val="100F0D"/>
              </a:buClr>
              <a:buSzPts val="1199"/>
              <a:buFont typeface="Arial"/>
              <a:buChar char="•"/>
            </a:pPr>
            <a:r>
              <a:rPr b="0" i="0" lang="en-US" sz="1199" u="none" cap="none" strike="noStrike">
                <a:solidFill>
                  <a:srgbClr val="100F0D"/>
                </a:solidFill>
                <a:latin typeface="Poppins"/>
                <a:ea typeface="Poppins"/>
                <a:cs typeface="Poppins"/>
                <a:sym typeface="Poppins"/>
              </a:rPr>
              <a:t>What advice would you give school leaders to make things better?</a:t>
            </a:r>
            <a:endParaRPr sz="1300"/>
          </a:p>
          <a:p>
            <a:pPr indent="0" lvl="0" marL="0" marR="0" rtl="0" algn="l">
              <a:lnSpc>
                <a:spcPct val="140030"/>
              </a:lnSpc>
              <a:spcBef>
                <a:spcPts val="0"/>
              </a:spcBef>
              <a:spcAft>
                <a:spcPts val="0"/>
              </a:spcAft>
              <a:buNone/>
            </a:pPr>
            <a:r>
              <a:t/>
            </a:r>
            <a:endParaRPr b="0" i="0" sz="1199" u="none" cap="none" strike="noStrike">
              <a:solidFill>
                <a:srgbClr val="100F0D"/>
              </a:solidFill>
              <a:latin typeface="Poppins"/>
              <a:ea typeface="Poppins"/>
              <a:cs typeface="Poppins"/>
              <a:sym typeface="Poppins"/>
            </a:endParaRPr>
          </a:p>
        </p:txBody>
      </p:sp>
      <p:sp>
        <p:nvSpPr>
          <p:cNvPr id="147" name="Google Shape;147;p16"/>
          <p:cNvSpPr txBox="1"/>
          <p:nvPr/>
        </p:nvSpPr>
        <p:spPr>
          <a:xfrm>
            <a:off x="745198" y="4709310"/>
            <a:ext cx="5870115" cy="409577"/>
          </a:xfrm>
          <a:prstGeom prst="rect">
            <a:avLst/>
          </a:prstGeom>
          <a:noFill/>
          <a:ln>
            <a:noFill/>
          </a:ln>
        </p:spPr>
        <p:txBody>
          <a:bodyPr anchorCtr="0" anchor="t" bIns="0" lIns="0" spcFirstLastPara="1" rIns="0" wrap="square" tIns="0">
            <a:spAutoFit/>
          </a:bodyPr>
          <a:lstStyle/>
          <a:p>
            <a:pPr indent="0" lvl="0" marL="0" marR="0" rtl="0" algn="l">
              <a:lnSpc>
                <a:spcPct val="100000"/>
              </a:lnSpc>
              <a:spcBef>
                <a:spcPts val="0"/>
              </a:spcBef>
              <a:spcAft>
                <a:spcPts val="0"/>
              </a:spcAft>
              <a:buNone/>
            </a:pPr>
            <a:r>
              <a:rPr b="1" i="0" lang="en-US" sz="3000" u="none" cap="none" strike="noStrike">
                <a:solidFill>
                  <a:srgbClr val="100F0D"/>
                </a:solidFill>
                <a:latin typeface="Oswald"/>
                <a:ea typeface="Oswald"/>
                <a:cs typeface="Oswald"/>
                <a:sym typeface="Oswald"/>
              </a:rPr>
              <a:t>Student Leadership Starter Kit</a:t>
            </a:r>
            <a:endParaRPr/>
          </a:p>
        </p:txBody>
      </p:sp>
      <p:sp>
        <p:nvSpPr>
          <p:cNvPr id="148" name="Google Shape;148;p16"/>
          <p:cNvSpPr txBox="1"/>
          <p:nvPr/>
        </p:nvSpPr>
        <p:spPr>
          <a:xfrm>
            <a:off x="766438" y="5180799"/>
            <a:ext cx="5870100" cy="4434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200" u="none" cap="none" strike="noStrike">
                <a:solidFill>
                  <a:srgbClr val="100F0D"/>
                </a:solidFill>
                <a:latin typeface="Poppins"/>
                <a:ea typeface="Poppins"/>
                <a:cs typeface="Poppins"/>
                <a:sym typeface="Poppins"/>
              </a:rPr>
              <a:t>Purpose</a:t>
            </a:r>
            <a:r>
              <a:rPr b="0" i="0" lang="en-US" sz="1200" u="none" cap="none" strike="noStrike">
                <a:solidFill>
                  <a:srgbClr val="100F0D"/>
                </a:solidFill>
                <a:latin typeface="Poppins"/>
                <a:ea typeface="Poppins"/>
                <a:cs typeface="Poppins"/>
                <a:sym typeface="Poppins"/>
              </a:rPr>
              <a:t>: To support the launch or development of a student-led anti-racism group.</a:t>
            </a:r>
            <a:endParaRPr sz="1300"/>
          </a:p>
        </p:txBody>
      </p:sp>
      <p:sp>
        <p:nvSpPr>
          <p:cNvPr id="149" name="Google Shape;149;p16"/>
          <p:cNvSpPr txBox="1"/>
          <p:nvPr/>
        </p:nvSpPr>
        <p:spPr>
          <a:xfrm>
            <a:off x="777600" y="5748975"/>
            <a:ext cx="5870100" cy="3027300"/>
          </a:xfrm>
          <a:prstGeom prst="rect">
            <a:avLst/>
          </a:prstGeom>
          <a:noFill/>
          <a:ln>
            <a:noFill/>
          </a:ln>
        </p:spPr>
        <p:txBody>
          <a:bodyPr anchorCtr="0" anchor="t" bIns="0" lIns="0" spcFirstLastPara="1" rIns="0" wrap="square" tIns="0">
            <a:spAutoFit/>
          </a:bodyPr>
          <a:lstStyle/>
          <a:p>
            <a:pPr indent="0" lvl="0" marL="0" marR="0" rtl="0" algn="l">
              <a:lnSpc>
                <a:spcPct val="140030"/>
              </a:lnSpc>
              <a:spcBef>
                <a:spcPts val="0"/>
              </a:spcBef>
              <a:spcAft>
                <a:spcPts val="0"/>
              </a:spcAft>
              <a:buNone/>
            </a:pPr>
            <a:r>
              <a:rPr b="1" i="0" lang="en-US" sz="1199" u="none" cap="none" strike="noStrike">
                <a:solidFill>
                  <a:srgbClr val="100F0D"/>
                </a:solidFill>
                <a:latin typeface="Poppins"/>
                <a:ea typeface="Poppins"/>
                <a:cs typeface="Poppins"/>
                <a:sym typeface="Poppins"/>
              </a:rPr>
              <a:t>Key Elements to Define:</a:t>
            </a:r>
            <a:endParaRPr sz="1300"/>
          </a:p>
          <a:p>
            <a:pPr indent="-133985" lvl="1" marL="280669" marR="0" rtl="0" algn="l">
              <a:lnSpc>
                <a:spcPct val="140030"/>
              </a:lnSpc>
              <a:spcBef>
                <a:spcPts val="0"/>
              </a:spcBef>
              <a:spcAft>
                <a:spcPts val="0"/>
              </a:spcAft>
              <a:buClr>
                <a:srgbClr val="100F0D"/>
              </a:buClr>
              <a:buSzPts val="1199"/>
              <a:buFont typeface="Arial"/>
              <a:buChar char="•"/>
            </a:pPr>
            <a:r>
              <a:rPr b="0" i="0" lang="en-US" sz="1199" u="none" cap="none" strike="noStrike">
                <a:solidFill>
                  <a:srgbClr val="100F0D"/>
                </a:solidFill>
                <a:latin typeface="Poppins"/>
                <a:ea typeface="Poppins"/>
                <a:cs typeface="Poppins"/>
                <a:sym typeface="Poppins"/>
              </a:rPr>
              <a:t>Group name and purpose</a:t>
            </a:r>
            <a:endParaRPr sz="1300"/>
          </a:p>
          <a:p>
            <a:pPr indent="-133985" lvl="1" marL="280669" marR="0" rtl="0" algn="l">
              <a:lnSpc>
                <a:spcPct val="140030"/>
              </a:lnSpc>
              <a:spcBef>
                <a:spcPts val="0"/>
              </a:spcBef>
              <a:spcAft>
                <a:spcPts val="0"/>
              </a:spcAft>
              <a:buClr>
                <a:srgbClr val="100F0D"/>
              </a:buClr>
              <a:buSzPts val="1199"/>
              <a:buFont typeface="Arial"/>
              <a:buChar char="•"/>
            </a:pPr>
            <a:r>
              <a:rPr b="0" i="0" lang="en-US" sz="1199" u="none" cap="none" strike="noStrike">
                <a:solidFill>
                  <a:srgbClr val="100F0D"/>
                </a:solidFill>
                <a:latin typeface="Poppins"/>
                <a:ea typeface="Poppins"/>
                <a:cs typeface="Poppins"/>
                <a:sym typeface="Poppins"/>
              </a:rPr>
              <a:t>How students will be selected or invited</a:t>
            </a:r>
            <a:endParaRPr sz="1300"/>
          </a:p>
          <a:p>
            <a:pPr indent="-133985" lvl="1" marL="280669" marR="0" rtl="0" algn="l">
              <a:lnSpc>
                <a:spcPct val="140030"/>
              </a:lnSpc>
              <a:spcBef>
                <a:spcPts val="0"/>
              </a:spcBef>
              <a:spcAft>
                <a:spcPts val="0"/>
              </a:spcAft>
              <a:buClr>
                <a:srgbClr val="100F0D"/>
              </a:buClr>
              <a:buSzPts val="1199"/>
              <a:buFont typeface="Arial"/>
              <a:buChar char="•"/>
            </a:pPr>
            <a:r>
              <a:rPr b="0" i="0" lang="en-US" sz="1199" u="none" cap="none" strike="noStrike">
                <a:solidFill>
                  <a:srgbClr val="100F0D"/>
                </a:solidFill>
                <a:latin typeface="Poppins"/>
                <a:ea typeface="Poppins"/>
                <a:cs typeface="Poppins"/>
                <a:sym typeface="Poppins"/>
              </a:rPr>
              <a:t>Meeting frequency and format</a:t>
            </a:r>
            <a:endParaRPr sz="1300"/>
          </a:p>
          <a:p>
            <a:pPr indent="-133985" lvl="1" marL="280669" marR="0" rtl="0" algn="l">
              <a:lnSpc>
                <a:spcPct val="140030"/>
              </a:lnSpc>
              <a:spcBef>
                <a:spcPts val="0"/>
              </a:spcBef>
              <a:spcAft>
                <a:spcPts val="0"/>
              </a:spcAft>
              <a:buClr>
                <a:srgbClr val="100F0D"/>
              </a:buClr>
              <a:buSzPts val="1199"/>
              <a:buFont typeface="Arial"/>
              <a:buChar char="•"/>
            </a:pPr>
            <a:r>
              <a:rPr b="0" i="0" lang="en-US" sz="1199" u="none" cap="none" strike="noStrike">
                <a:solidFill>
                  <a:srgbClr val="100F0D"/>
                </a:solidFill>
                <a:latin typeface="Poppins"/>
                <a:ea typeface="Poppins"/>
                <a:cs typeface="Poppins"/>
                <a:sym typeface="Poppins"/>
              </a:rPr>
              <a:t>Adult staff sponsor/support</a:t>
            </a:r>
            <a:endParaRPr sz="1300"/>
          </a:p>
          <a:p>
            <a:pPr indent="-133985" lvl="1" marL="280669" marR="0" rtl="0" algn="l">
              <a:lnSpc>
                <a:spcPct val="140030"/>
              </a:lnSpc>
              <a:spcBef>
                <a:spcPts val="0"/>
              </a:spcBef>
              <a:spcAft>
                <a:spcPts val="0"/>
              </a:spcAft>
              <a:buClr>
                <a:srgbClr val="100F0D"/>
              </a:buClr>
              <a:buSzPts val="1199"/>
              <a:buFont typeface="Arial"/>
              <a:buChar char="•"/>
            </a:pPr>
            <a:r>
              <a:rPr b="0" i="0" lang="en-US" sz="1199" u="none" cap="none" strike="noStrike">
                <a:solidFill>
                  <a:srgbClr val="100F0D"/>
                </a:solidFill>
                <a:latin typeface="Poppins"/>
                <a:ea typeface="Poppins"/>
                <a:cs typeface="Poppins"/>
                <a:sym typeface="Poppins"/>
              </a:rPr>
              <a:t>Focus areas (e.g. curriculum review, events, peer education)</a:t>
            </a:r>
            <a:endParaRPr sz="1300"/>
          </a:p>
          <a:p>
            <a:pPr indent="0" lvl="0" marL="0" marR="0" rtl="0" algn="l">
              <a:lnSpc>
                <a:spcPct val="140030"/>
              </a:lnSpc>
              <a:spcBef>
                <a:spcPts val="0"/>
              </a:spcBef>
              <a:spcAft>
                <a:spcPts val="0"/>
              </a:spcAft>
              <a:buNone/>
            </a:pPr>
            <a:r>
              <a:t/>
            </a:r>
            <a:endParaRPr b="0" i="0" sz="1199" u="none" cap="none" strike="noStrike">
              <a:solidFill>
                <a:srgbClr val="100F0D"/>
              </a:solidFill>
              <a:latin typeface="Poppins"/>
              <a:ea typeface="Poppins"/>
              <a:cs typeface="Poppins"/>
              <a:sym typeface="Poppins"/>
            </a:endParaRPr>
          </a:p>
          <a:p>
            <a:pPr indent="0" lvl="0" marL="0" marR="0" rtl="0" algn="l">
              <a:lnSpc>
                <a:spcPct val="140030"/>
              </a:lnSpc>
              <a:spcBef>
                <a:spcPts val="0"/>
              </a:spcBef>
              <a:spcAft>
                <a:spcPts val="0"/>
              </a:spcAft>
              <a:buNone/>
            </a:pPr>
            <a:r>
              <a:rPr b="1" i="0" lang="en-US" sz="1199" u="none" cap="none" strike="noStrike">
                <a:solidFill>
                  <a:srgbClr val="100F0D"/>
                </a:solidFill>
                <a:latin typeface="Poppins"/>
                <a:ea typeface="Poppins"/>
                <a:cs typeface="Poppins"/>
                <a:sym typeface="Poppins"/>
              </a:rPr>
              <a:t>Activity Ideas:</a:t>
            </a:r>
            <a:endParaRPr sz="1300"/>
          </a:p>
          <a:p>
            <a:pPr indent="-133985" lvl="1" marL="280669" marR="0" rtl="0" algn="l">
              <a:lnSpc>
                <a:spcPct val="140030"/>
              </a:lnSpc>
              <a:spcBef>
                <a:spcPts val="0"/>
              </a:spcBef>
              <a:spcAft>
                <a:spcPts val="0"/>
              </a:spcAft>
              <a:buClr>
                <a:srgbClr val="100F0D"/>
              </a:buClr>
              <a:buSzPts val="1199"/>
              <a:buFont typeface="Arial"/>
              <a:buChar char="•"/>
            </a:pPr>
            <a:r>
              <a:rPr b="0" i="0" lang="en-US" sz="1199" u="none" cap="none" strike="noStrike">
                <a:solidFill>
                  <a:srgbClr val="100F0D"/>
                </a:solidFill>
                <a:latin typeface="Poppins"/>
                <a:ea typeface="Poppins"/>
                <a:cs typeface="Poppins"/>
                <a:sym typeface="Poppins"/>
              </a:rPr>
              <a:t>Host a cultural awareness day or assembly</a:t>
            </a:r>
            <a:endParaRPr sz="1300"/>
          </a:p>
          <a:p>
            <a:pPr indent="-133985" lvl="1" marL="280669" marR="0" rtl="0" algn="l">
              <a:lnSpc>
                <a:spcPct val="140030"/>
              </a:lnSpc>
              <a:spcBef>
                <a:spcPts val="0"/>
              </a:spcBef>
              <a:spcAft>
                <a:spcPts val="0"/>
              </a:spcAft>
              <a:buClr>
                <a:srgbClr val="100F0D"/>
              </a:buClr>
              <a:buSzPts val="1199"/>
              <a:buFont typeface="Arial"/>
              <a:buChar char="•"/>
            </a:pPr>
            <a:r>
              <a:rPr b="0" i="0" lang="en-US" sz="1199" u="none" cap="none" strike="noStrike">
                <a:solidFill>
                  <a:srgbClr val="100F0D"/>
                </a:solidFill>
                <a:latin typeface="Poppins"/>
                <a:ea typeface="Poppins"/>
                <a:cs typeface="Poppins"/>
                <a:sym typeface="Poppins"/>
              </a:rPr>
              <a:t>Run a student-led audit of posters and displays</a:t>
            </a:r>
            <a:endParaRPr sz="1300"/>
          </a:p>
          <a:p>
            <a:pPr indent="-133985" lvl="1" marL="280669" marR="0" rtl="0" algn="l">
              <a:lnSpc>
                <a:spcPct val="140030"/>
              </a:lnSpc>
              <a:spcBef>
                <a:spcPts val="0"/>
              </a:spcBef>
              <a:spcAft>
                <a:spcPts val="0"/>
              </a:spcAft>
              <a:buClr>
                <a:srgbClr val="100F0D"/>
              </a:buClr>
              <a:buSzPts val="1199"/>
              <a:buFont typeface="Arial"/>
              <a:buChar char="•"/>
            </a:pPr>
            <a:r>
              <a:rPr b="0" i="0" lang="en-US" sz="1199" u="none" cap="none" strike="noStrike">
                <a:solidFill>
                  <a:srgbClr val="100F0D"/>
                </a:solidFill>
                <a:latin typeface="Poppins"/>
                <a:ea typeface="Poppins"/>
                <a:cs typeface="Poppins"/>
                <a:sym typeface="Poppins"/>
              </a:rPr>
              <a:t>Organise peer-to-peer workshops on bias or stereotypes</a:t>
            </a:r>
            <a:endParaRPr sz="1300"/>
          </a:p>
          <a:p>
            <a:pPr indent="0" lvl="0" marL="0" marR="0" rtl="0" algn="l">
              <a:lnSpc>
                <a:spcPct val="140030"/>
              </a:lnSpc>
              <a:spcBef>
                <a:spcPts val="0"/>
              </a:spcBef>
              <a:spcAft>
                <a:spcPts val="0"/>
              </a:spcAft>
              <a:buNone/>
            </a:pPr>
            <a:r>
              <a:t/>
            </a:r>
            <a:endParaRPr b="0" i="0" sz="1199" u="none" cap="none" strike="noStrike">
              <a:solidFill>
                <a:srgbClr val="100F0D"/>
              </a:solidFill>
              <a:latin typeface="Poppins"/>
              <a:ea typeface="Poppins"/>
              <a:cs typeface="Poppins"/>
              <a:sym typeface="Poppi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grpSp>
        <p:nvGrpSpPr>
          <p:cNvPr id="154" name="Google Shape;154;p17"/>
          <p:cNvGrpSpPr/>
          <p:nvPr/>
        </p:nvGrpSpPr>
        <p:grpSpPr>
          <a:xfrm>
            <a:off x="489700" y="2616057"/>
            <a:ext cx="6580599" cy="1832703"/>
            <a:chOff x="0" y="-28575"/>
            <a:chExt cx="2358338" cy="656800"/>
          </a:xfrm>
        </p:grpSpPr>
        <p:sp>
          <p:nvSpPr>
            <p:cNvPr id="155" name="Google Shape;155;p17"/>
            <p:cNvSpPr/>
            <p:nvPr/>
          </p:nvSpPr>
          <p:spPr>
            <a:xfrm>
              <a:off x="0" y="0"/>
              <a:ext cx="2358338" cy="628225"/>
            </a:xfrm>
            <a:custGeom>
              <a:rect b="b" l="l" r="r" t="t"/>
              <a:pathLst>
                <a:path extrusionOk="0" h="628225" w="2358338">
                  <a:moveTo>
                    <a:pt x="24706" y="0"/>
                  </a:moveTo>
                  <a:lnTo>
                    <a:pt x="2333632" y="0"/>
                  </a:lnTo>
                  <a:cubicBezTo>
                    <a:pt x="2340185" y="0"/>
                    <a:pt x="2346469" y="2603"/>
                    <a:pt x="2351102" y="7236"/>
                  </a:cubicBezTo>
                  <a:cubicBezTo>
                    <a:pt x="2355735" y="11869"/>
                    <a:pt x="2358338" y="18154"/>
                    <a:pt x="2358338" y="24706"/>
                  </a:cubicBezTo>
                  <a:lnTo>
                    <a:pt x="2358338" y="603519"/>
                  </a:lnTo>
                  <a:cubicBezTo>
                    <a:pt x="2358338" y="610071"/>
                    <a:pt x="2355735" y="616355"/>
                    <a:pt x="2351102" y="620988"/>
                  </a:cubicBezTo>
                  <a:cubicBezTo>
                    <a:pt x="2346469" y="625622"/>
                    <a:pt x="2340185" y="628225"/>
                    <a:pt x="2333632" y="628225"/>
                  </a:cubicBezTo>
                  <a:lnTo>
                    <a:pt x="24706" y="628225"/>
                  </a:lnTo>
                  <a:cubicBezTo>
                    <a:pt x="18154" y="628225"/>
                    <a:pt x="11869" y="625622"/>
                    <a:pt x="7236" y="620988"/>
                  </a:cubicBezTo>
                  <a:cubicBezTo>
                    <a:pt x="2603" y="616355"/>
                    <a:pt x="0" y="610071"/>
                    <a:pt x="0" y="603519"/>
                  </a:cubicBezTo>
                  <a:lnTo>
                    <a:pt x="0" y="24706"/>
                  </a:lnTo>
                  <a:cubicBezTo>
                    <a:pt x="0" y="18154"/>
                    <a:pt x="2603" y="11869"/>
                    <a:pt x="7236" y="7236"/>
                  </a:cubicBezTo>
                  <a:cubicBezTo>
                    <a:pt x="11869" y="2603"/>
                    <a:pt x="18154" y="0"/>
                    <a:pt x="24706"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17"/>
            <p:cNvSpPr txBox="1"/>
            <p:nvPr/>
          </p:nvSpPr>
          <p:spPr>
            <a:xfrm>
              <a:off x="0" y="-28575"/>
              <a:ext cx="2358338" cy="656800"/>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57" name="Google Shape;157;p17"/>
          <p:cNvGrpSpPr/>
          <p:nvPr/>
        </p:nvGrpSpPr>
        <p:grpSpPr>
          <a:xfrm>
            <a:off x="489700" y="4774542"/>
            <a:ext cx="3164115" cy="1863373"/>
            <a:chOff x="0" y="-28575"/>
            <a:chExt cx="1133947" cy="667791"/>
          </a:xfrm>
        </p:grpSpPr>
        <p:sp>
          <p:nvSpPr>
            <p:cNvPr id="158" name="Google Shape;158;p17"/>
            <p:cNvSpPr/>
            <p:nvPr/>
          </p:nvSpPr>
          <p:spPr>
            <a:xfrm>
              <a:off x="0" y="0"/>
              <a:ext cx="1133947" cy="639216"/>
            </a:xfrm>
            <a:custGeom>
              <a:rect b="b" l="l" r="r" t="t"/>
              <a:pathLst>
                <a:path extrusionOk="0" h="639216" w="1133947">
                  <a:moveTo>
                    <a:pt x="51383" y="0"/>
                  </a:moveTo>
                  <a:lnTo>
                    <a:pt x="1082565" y="0"/>
                  </a:lnTo>
                  <a:cubicBezTo>
                    <a:pt x="1096192" y="0"/>
                    <a:pt x="1109262" y="5414"/>
                    <a:pt x="1118898" y="15050"/>
                  </a:cubicBezTo>
                  <a:cubicBezTo>
                    <a:pt x="1128534" y="24686"/>
                    <a:pt x="1133947" y="37755"/>
                    <a:pt x="1133947" y="51383"/>
                  </a:cubicBezTo>
                  <a:lnTo>
                    <a:pt x="1133947" y="587834"/>
                  </a:lnTo>
                  <a:cubicBezTo>
                    <a:pt x="1133947" y="616211"/>
                    <a:pt x="1110943" y="639216"/>
                    <a:pt x="1082565" y="639216"/>
                  </a:cubicBezTo>
                  <a:lnTo>
                    <a:pt x="51383" y="639216"/>
                  </a:lnTo>
                  <a:cubicBezTo>
                    <a:pt x="37755" y="639216"/>
                    <a:pt x="24686" y="633803"/>
                    <a:pt x="15050" y="624167"/>
                  </a:cubicBezTo>
                  <a:cubicBezTo>
                    <a:pt x="5414" y="614530"/>
                    <a:pt x="0" y="601461"/>
                    <a:pt x="0" y="587834"/>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17"/>
            <p:cNvSpPr txBox="1"/>
            <p:nvPr/>
          </p:nvSpPr>
          <p:spPr>
            <a:xfrm>
              <a:off x="0" y="-28575"/>
              <a:ext cx="1133947" cy="667791"/>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60" name="Google Shape;160;p17"/>
          <p:cNvGrpSpPr/>
          <p:nvPr/>
        </p:nvGrpSpPr>
        <p:grpSpPr>
          <a:xfrm>
            <a:off x="489700" y="6862981"/>
            <a:ext cx="3164115" cy="3471033"/>
            <a:chOff x="0" y="-28575"/>
            <a:chExt cx="1133947" cy="1243940"/>
          </a:xfrm>
        </p:grpSpPr>
        <p:sp>
          <p:nvSpPr>
            <p:cNvPr id="161" name="Google Shape;161;p17"/>
            <p:cNvSpPr/>
            <p:nvPr/>
          </p:nvSpPr>
          <p:spPr>
            <a:xfrm>
              <a:off x="0" y="0"/>
              <a:ext cx="1133947" cy="1215365"/>
            </a:xfrm>
            <a:custGeom>
              <a:rect b="b" l="l" r="r" t="t"/>
              <a:pathLst>
                <a:path extrusionOk="0" h="1215365" w="1133947">
                  <a:moveTo>
                    <a:pt x="51383" y="0"/>
                  </a:moveTo>
                  <a:lnTo>
                    <a:pt x="1082565" y="0"/>
                  </a:lnTo>
                  <a:cubicBezTo>
                    <a:pt x="1096192" y="0"/>
                    <a:pt x="1109262" y="5414"/>
                    <a:pt x="1118898" y="15050"/>
                  </a:cubicBezTo>
                  <a:cubicBezTo>
                    <a:pt x="1128534" y="24686"/>
                    <a:pt x="1133947" y="37755"/>
                    <a:pt x="1133947" y="51383"/>
                  </a:cubicBezTo>
                  <a:lnTo>
                    <a:pt x="1133947" y="1163983"/>
                  </a:lnTo>
                  <a:cubicBezTo>
                    <a:pt x="1133947" y="1192360"/>
                    <a:pt x="1110943" y="1215365"/>
                    <a:pt x="1082565" y="1215365"/>
                  </a:cubicBezTo>
                  <a:lnTo>
                    <a:pt x="51383" y="1215365"/>
                  </a:lnTo>
                  <a:cubicBezTo>
                    <a:pt x="37755" y="1215365"/>
                    <a:pt x="24686" y="1209952"/>
                    <a:pt x="15050" y="1200316"/>
                  </a:cubicBezTo>
                  <a:cubicBezTo>
                    <a:pt x="5414" y="1190679"/>
                    <a:pt x="0" y="1177610"/>
                    <a:pt x="0" y="1163983"/>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7"/>
            <p:cNvSpPr txBox="1"/>
            <p:nvPr/>
          </p:nvSpPr>
          <p:spPr>
            <a:xfrm>
              <a:off x="0" y="-28575"/>
              <a:ext cx="1133947" cy="1243940"/>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63" name="Google Shape;163;p17"/>
          <p:cNvGrpSpPr/>
          <p:nvPr/>
        </p:nvGrpSpPr>
        <p:grpSpPr>
          <a:xfrm>
            <a:off x="3906184" y="6862981"/>
            <a:ext cx="3164115" cy="1641055"/>
            <a:chOff x="0" y="-28575"/>
            <a:chExt cx="1133947" cy="588117"/>
          </a:xfrm>
        </p:grpSpPr>
        <p:sp>
          <p:nvSpPr>
            <p:cNvPr id="164" name="Google Shape;164;p17"/>
            <p:cNvSpPr/>
            <p:nvPr/>
          </p:nvSpPr>
          <p:spPr>
            <a:xfrm>
              <a:off x="0" y="0"/>
              <a:ext cx="1133947" cy="559542"/>
            </a:xfrm>
            <a:custGeom>
              <a:rect b="b" l="l" r="r" t="t"/>
              <a:pathLst>
                <a:path extrusionOk="0" h="559542" w="1133947">
                  <a:moveTo>
                    <a:pt x="51383" y="0"/>
                  </a:moveTo>
                  <a:lnTo>
                    <a:pt x="1082565" y="0"/>
                  </a:lnTo>
                  <a:cubicBezTo>
                    <a:pt x="1096192" y="0"/>
                    <a:pt x="1109262" y="5414"/>
                    <a:pt x="1118898" y="15050"/>
                  </a:cubicBezTo>
                  <a:cubicBezTo>
                    <a:pt x="1128534" y="24686"/>
                    <a:pt x="1133947" y="37755"/>
                    <a:pt x="1133947" y="51383"/>
                  </a:cubicBezTo>
                  <a:lnTo>
                    <a:pt x="1133947" y="508160"/>
                  </a:lnTo>
                  <a:cubicBezTo>
                    <a:pt x="1133947" y="521787"/>
                    <a:pt x="1128534" y="534857"/>
                    <a:pt x="1118898" y="544493"/>
                  </a:cubicBezTo>
                  <a:cubicBezTo>
                    <a:pt x="1109262" y="554129"/>
                    <a:pt x="1096192" y="559542"/>
                    <a:pt x="1082565" y="559542"/>
                  </a:cubicBezTo>
                  <a:lnTo>
                    <a:pt x="51383" y="559542"/>
                  </a:lnTo>
                  <a:cubicBezTo>
                    <a:pt x="23005" y="559542"/>
                    <a:pt x="0" y="536538"/>
                    <a:pt x="0" y="508160"/>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17"/>
            <p:cNvSpPr txBox="1"/>
            <p:nvPr/>
          </p:nvSpPr>
          <p:spPr>
            <a:xfrm>
              <a:off x="0" y="-28575"/>
              <a:ext cx="1133947" cy="588117"/>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66" name="Google Shape;166;p17"/>
          <p:cNvGrpSpPr/>
          <p:nvPr/>
        </p:nvGrpSpPr>
        <p:grpSpPr>
          <a:xfrm>
            <a:off x="3906184" y="8692959"/>
            <a:ext cx="3164115" cy="1641055"/>
            <a:chOff x="0" y="-28575"/>
            <a:chExt cx="1133947" cy="588117"/>
          </a:xfrm>
        </p:grpSpPr>
        <p:sp>
          <p:nvSpPr>
            <p:cNvPr id="167" name="Google Shape;167;p17"/>
            <p:cNvSpPr/>
            <p:nvPr/>
          </p:nvSpPr>
          <p:spPr>
            <a:xfrm>
              <a:off x="0" y="0"/>
              <a:ext cx="1133947" cy="559542"/>
            </a:xfrm>
            <a:custGeom>
              <a:rect b="b" l="l" r="r" t="t"/>
              <a:pathLst>
                <a:path extrusionOk="0" h="559542" w="1133947">
                  <a:moveTo>
                    <a:pt x="51383" y="0"/>
                  </a:moveTo>
                  <a:lnTo>
                    <a:pt x="1082565" y="0"/>
                  </a:lnTo>
                  <a:cubicBezTo>
                    <a:pt x="1096192" y="0"/>
                    <a:pt x="1109262" y="5414"/>
                    <a:pt x="1118898" y="15050"/>
                  </a:cubicBezTo>
                  <a:cubicBezTo>
                    <a:pt x="1128534" y="24686"/>
                    <a:pt x="1133947" y="37755"/>
                    <a:pt x="1133947" y="51383"/>
                  </a:cubicBezTo>
                  <a:lnTo>
                    <a:pt x="1133947" y="508160"/>
                  </a:lnTo>
                  <a:cubicBezTo>
                    <a:pt x="1133947" y="521787"/>
                    <a:pt x="1128534" y="534857"/>
                    <a:pt x="1118898" y="544493"/>
                  </a:cubicBezTo>
                  <a:cubicBezTo>
                    <a:pt x="1109262" y="554129"/>
                    <a:pt x="1096192" y="559542"/>
                    <a:pt x="1082565" y="559542"/>
                  </a:cubicBezTo>
                  <a:lnTo>
                    <a:pt x="51383" y="559542"/>
                  </a:lnTo>
                  <a:cubicBezTo>
                    <a:pt x="23005" y="559542"/>
                    <a:pt x="0" y="536538"/>
                    <a:pt x="0" y="508160"/>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p17"/>
            <p:cNvSpPr txBox="1"/>
            <p:nvPr/>
          </p:nvSpPr>
          <p:spPr>
            <a:xfrm>
              <a:off x="0" y="-28575"/>
              <a:ext cx="1133947" cy="588117"/>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grpSp>
        <p:nvGrpSpPr>
          <p:cNvPr id="169" name="Google Shape;169;p17"/>
          <p:cNvGrpSpPr/>
          <p:nvPr/>
        </p:nvGrpSpPr>
        <p:grpSpPr>
          <a:xfrm>
            <a:off x="3906184" y="4774542"/>
            <a:ext cx="3164115" cy="1863373"/>
            <a:chOff x="0" y="-28575"/>
            <a:chExt cx="1133947" cy="667791"/>
          </a:xfrm>
        </p:grpSpPr>
        <p:sp>
          <p:nvSpPr>
            <p:cNvPr id="170" name="Google Shape;170;p17"/>
            <p:cNvSpPr/>
            <p:nvPr/>
          </p:nvSpPr>
          <p:spPr>
            <a:xfrm>
              <a:off x="0" y="0"/>
              <a:ext cx="1133947" cy="639216"/>
            </a:xfrm>
            <a:custGeom>
              <a:rect b="b" l="l" r="r" t="t"/>
              <a:pathLst>
                <a:path extrusionOk="0" h="639216" w="1133947">
                  <a:moveTo>
                    <a:pt x="51383" y="0"/>
                  </a:moveTo>
                  <a:lnTo>
                    <a:pt x="1082565" y="0"/>
                  </a:lnTo>
                  <a:cubicBezTo>
                    <a:pt x="1096192" y="0"/>
                    <a:pt x="1109262" y="5414"/>
                    <a:pt x="1118898" y="15050"/>
                  </a:cubicBezTo>
                  <a:cubicBezTo>
                    <a:pt x="1128534" y="24686"/>
                    <a:pt x="1133947" y="37755"/>
                    <a:pt x="1133947" y="51383"/>
                  </a:cubicBezTo>
                  <a:lnTo>
                    <a:pt x="1133947" y="587834"/>
                  </a:lnTo>
                  <a:cubicBezTo>
                    <a:pt x="1133947" y="616211"/>
                    <a:pt x="1110943" y="639216"/>
                    <a:pt x="1082565" y="639216"/>
                  </a:cubicBezTo>
                  <a:lnTo>
                    <a:pt x="51383" y="639216"/>
                  </a:lnTo>
                  <a:cubicBezTo>
                    <a:pt x="37755" y="639216"/>
                    <a:pt x="24686" y="633803"/>
                    <a:pt x="15050" y="624167"/>
                  </a:cubicBezTo>
                  <a:cubicBezTo>
                    <a:pt x="5414" y="614530"/>
                    <a:pt x="0" y="601461"/>
                    <a:pt x="0" y="587834"/>
                  </a:cubicBezTo>
                  <a:lnTo>
                    <a:pt x="0" y="51383"/>
                  </a:lnTo>
                  <a:cubicBezTo>
                    <a:pt x="0" y="37755"/>
                    <a:pt x="5414" y="24686"/>
                    <a:pt x="15050" y="15050"/>
                  </a:cubicBezTo>
                  <a:cubicBezTo>
                    <a:pt x="24686" y="5414"/>
                    <a:pt x="37755" y="0"/>
                    <a:pt x="51383" y="0"/>
                  </a:cubicBezTo>
                  <a:close/>
                </a:path>
              </a:pathLst>
            </a:custGeom>
            <a:solidFill>
              <a:srgbClr val="FAF8F2"/>
            </a:solidFill>
            <a:ln cap="rnd" cmpd="sng" w="19050">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1" name="Google Shape;171;p17"/>
            <p:cNvSpPr txBox="1"/>
            <p:nvPr/>
          </p:nvSpPr>
          <p:spPr>
            <a:xfrm>
              <a:off x="0" y="-28575"/>
              <a:ext cx="1133947" cy="667791"/>
            </a:xfrm>
            <a:prstGeom prst="rect">
              <a:avLst/>
            </a:prstGeom>
            <a:noFill/>
            <a:ln>
              <a:noFill/>
            </a:ln>
          </p:spPr>
          <p:txBody>
            <a:bodyPr anchorCtr="0" anchor="ctr" bIns="50800" lIns="50800" spcFirstLastPara="1" rIns="50800" wrap="square" tIns="50800">
              <a:noAutofit/>
            </a:bodyPr>
            <a:lstStyle/>
            <a:p>
              <a:pPr indent="0" lvl="0" marL="0" marR="0" rtl="0" algn="ctr">
                <a:lnSpc>
                  <a:spcPct val="111166"/>
                </a:lnSpc>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grpSp>
      <p:cxnSp>
        <p:nvCxnSpPr>
          <p:cNvPr id="172" name="Google Shape;172;p17"/>
          <p:cNvCxnSpPr/>
          <p:nvPr/>
        </p:nvCxnSpPr>
        <p:spPr>
          <a:xfrm>
            <a:off x="4813011" y="1378013"/>
            <a:ext cx="1895185" cy="0"/>
          </a:xfrm>
          <a:prstGeom prst="straightConnector1">
            <a:avLst/>
          </a:prstGeom>
          <a:noFill/>
          <a:ln cap="flat" cmpd="sng" w="9525">
            <a:solidFill>
              <a:srgbClr val="000000"/>
            </a:solidFill>
            <a:prstDash val="solid"/>
            <a:round/>
            <a:headEnd len="sm" w="sm" type="none"/>
            <a:tailEnd len="sm" w="sm" type="none"/>
          </a:ln>
        </p:spPr>
      </p:cxnSp>
      <p:cxnSp>
        <p:nvCxnSpPr>
          <p:cNvPr id="173" name="Google Shape;173;p17"/>
          <p:cNvCxnSpPr/>
          <p:nvPr/>
        </p:nvCxnSpPr>
        <p:spPr>
          <a:xfrm>
            <a:off x="4813011" y="1806638"/>
            <a:ext cx="1895185" cy="0"/>
          </a:xfrm>
          <a:prstGeom prst="straightConnector1">
            <a:avLst/>
          </a:prstGeom>
          <a:noFill/>
          <a:ln cap="flat" cmpd="sng" w="9525">
            <a:solidFill>
              <a:srgbClr val="000000"/>
            </a:solidFill>
            <a:prstDash val="solid"/>
            <a:round/>
            <a:headEnd len="sm" w="sm" type="none"/>
            <a:tailEnd len="sm" w="sm" type="none"/>
          </a:ln>
        </p:spPr>
      </p:cxnSp>
      <p:sp>
        <p:nvSpPr>
          <p:cNvPr id="174" name="Google Shape;174;p17"/>
          <p:cNvSpPr txBox="1"/>
          <p:nvPr/>
        </p:nvSpPr>
        <p:spPr>
          <a:xfrm>
            <a:off x="2496514" y="2333842"/>
            <a:ext cx="2566973"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TOP 4 ACHIEVEMENTS</a:t>
            </a:r>
            <a:endParaRPr/>
          </a:p>
        </p:txBody>
      </p:sp>
      <p:sp>
        <p:nvSpPr>
          <p:cNvPr id="175" name="Google Shape;175;p17"/>
          <p:cNvSpPr txBox="1"/>
          <p:nvPr/>
        </p:nvSpPr>
        <p:spPr>
          <a:xfrm>
            <a:off x="646956" y="4470543"/>
            <a:ext cx="2849603"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WHAT DID I DO WELL?</a:t>
            </a:r>
            <a:endParaRPr/>
          </a:p>
        </p:txBody>
      </p:sp>
      <p:sp>
        <p:nvSpPr>
          <p:cNvPr id="176" name="Google Shape;176;p17"/>
          <p:cNvSpPr txBox="1"/>
          <p:nvPr/>
        </p:nvSpPr>
        <p:spPr>
          <a:xfrm>
            <a:off x="489700" y="6609340"/>
            <a:ext cx="3164115"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AREAS OF CHALLENGE</a:t>
            </a:r>
            <a:endParaRPr/>
          </a:p>
        </p:txBody>
      </p:sp>
      <p:sp>
        <p:nvSpPr>
          <p:cNvPr id="177" name="Google Shape;177;p17"/>
          <p:cNvSpPr txBox="1"/>
          <p:nvPr/>
        </p:nvSpPr>
        <p:spPr>
          <a:xfrm>
            <a:off x="3906184" y="6637915"/>
            <a:ext cx="3164115"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BIGGEST LESSONS</a:t>
            </a:r>
            <a:endParaRPr/>
          </a:p>
        </p:txBody>
      </p:sp>
      <p:sp>
        <p:nvSpPr>
          <p:cNvPr id="178" name="Google Shape;178;p17"/>
          <p:cNvSpPr txBox="1"/>
          <p:nvPr/>
        </p:nvSpPr>
        <p:spPr>
          <a:xfrm>
            <a:off x="3906184" y="8477418"/>
            <a:ext cx="3164115"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REMINDER</a:t>
            </a:r>
            <a:endParaRPr/>
          </a:p>
        </p:txBody>
      </p:sp>
      <p:sp>
        <p:nvSpPr>
          <p:cNvPr id="179" name="Google Shape;179;p17"/>
          <p:cNvSpPr txBox="1"/>
          <p:nvPr/>
        </p:nvSpPr>
        <p:spPr>
          <a:xfrm>
            <a:off x="4052421" y="4470543"/>
            <a:ext cx="2871642" cy="295275"/>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500" u="none" cap="none" strike="noStrike">
                <a:solidFill>
                  <a:srgbClr val="000000"/>
                </a:solidFill>
                <a:latin typeface="Poppins"/>
                <a:ea typeface="Poppins"/>
                <a:cs typeface="Poppins"/>
                <a:sym typeface="Poppins"/>
              </a:rPr>
              <a:t>HOW CAN I IMPROVE?</a:t>
            </a:r>
            <a:endParaRPr/>
          </a:p>
        </p:txBody>
      </p:sp>
      <p:sp>
        <p:nvSpPr>
          <p:cNvPr id="180" name="Google Shape;180;p17"/>
          <p:cNvSpPr txBox="1"/>
          <p:nvPr/>
        </p:nvSpPr>
        <p:spPr>
          <a:xfrm>
            <a:off x="489700" y="1039241"/>
            <a:ext cx="3416484" cy="1066800"/>
          </a:xfrm>
          <a:prstGeom prst="rect">
            <a:avLst/>
          </a:prstGeom>
          <a:noFill/>
          <a:ln>
            <a:noFill/>
          </a:ln>
        </p:spPr>
        <p:txBody>
          <a:bodyPr anchorCtr="0" anchor="t" bIns="0" lIns="0" spcFirstLastPara="1" rIns="0" wrap="square" tIns="0">
            <a:spAutoFit/>
          </a:bodyPr>
          <a:lstStyle/>
          <a:p>
            <a:pPr indent="0" lvl="0" marL="0" marR="0" rtl="0" algn="l">
              <a:lnSpc>
                <a:spcPct val="120000"/>
              </a:lnSpc>
              <a:spcBef>
                <a:spcPts val="0"/>
              </a:spcBef>
              <a:spcAft>
                <a:spcPts val="0"/>
              </a:spcAft>
              <a:buNone/>
            </a:pPr>
            <a:r>
              <a:rPr b="1" i="0" lang="en-US" sz="3500" u="none" cap="none" strike="noStrike">
                <a:solidFill>
                  <a:srgbClr val="000000"/>
                </a:solidFill>
                <a:latin typeface="Oswald"/>
                <a:ea typeface="Oswald"/>
                <a:cs typeface="Oswald"/>
                <a:sym typeface="Oswald"/>
              </a:rPr>
              <a:t>End of Month Reflection</a:t>
            </a:r>
            <a:endParaRPr/>
          </a:p>
        </p:txBody>
      </p:sp>
      <p:sp>
        <p:nvSpPr>
          <p:cNvPr id="181" name="Google Shape;181;p17"/>
          <p:cNvSpPr txBox="1"/>
          <p:nvPr/>
        </p:nvSpPr>
        <p:spPr>
          <a:xfrm>
            <a:off x="4196155" y="1142932"/>
            <a:ext cx="616800" cy="2001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300" u="none" cap="none" strike="noStrike">
                <a:solidFill>
                  <a:srgbClr val="DD8012"/>
                </a:solidFill>
                <a:latin typeface="Poppins"/>
                <a:ea typeface="Poppins"/>
                <a:cs typeface="Poppins"/>
                <a:sym typeface="Poppins"/>
              </a:rPr>
              <a:t>NAME</a:t>
            </a:r>
            <a:endParaRPr sz="1300"/>
          </a:p>
        </p:txBody>
      </p:sp>
      <p:sp>
        <p:nvSpPr>
          <p:cNvPr id="182" name="Google Shape;182;p17"/>
          <p:cNvSpPr txBox="1"/>
          <p:nvPr/>
        </p:nvSpPr>
        <p:spPr>
          <a:xfrm>
            <a:off x="4196155" y="1542161"/>
            <a:ext cx="454200" cy="200100"/>
          </a:xfrm>
          <a:prstGeom prst="rect">
            <a:avLst/>
          </a:prstGeom>
          <a:noFill/>
          <a:ln>
            <a:noFill/>
          </a:ln>
        </p:spPr>
        <p:txBody>
          <a:bodyPr anchorCtr="0" anchor="t" bIns="0" lIns="0" spcFirstLastPara="1" rIns="0" wrap="square" tIns="0">
            <a:spAutoFit/>
          </a:bodyPr>
          <a:lstStyle/>
          <a:p>
            <a:pPr indent="0" lvl="0" marL="0" marR="0" rtl="0" algn="l">
              <a:lnSpc>
                <a:spcPct val="140000"/>
              </a:lnSpc>
              <a:spcBef>
                <a:spcPts val="0"/>
              </a:spcBef>
              <a:spcAft>
                <a:spcPts val="0"/>
              </a:spcAft>
              <a:buNone/>
            </a:pPr>
            <a:r>
              <a:rPr b="1" i="0" lang="en-US" sz="1300" u="none" cap="none" strike="noStrike">
                <a:solidFill>
                  <a:srgbClr val="DD8012"/>
                </a:solidFill>
                <a:latin typeface="Poppins"/>
                <a:ea typeface="Poppins"/>
                <a:cs typeface="Poppins"/>
                <a:sym typeface="Poppins"/>
              </a:rPr>
              <a:t>DATE</a:t>
            </a:r>
            <a:endParaRPr sz="1300"/>
          </a:p>
        </p:txBody>
      </p:sp>
      <p:sp>
        <p:nvSpPr>
          <p:cNvPr id="183" name="Google Shape;183;p17"/>
          <p:cNvSpPr txBox="1"/>
          <p:nvPr/>
        </p:nvSpPr>
        <p:spPr>
          <a:xfrm>
            <a:off x="4412180" y="1938002"/>
            <a:ext cx="2511900" cy="200100"/>
          </a:xfrm>
          <a:prstGeom prst="rect">
            <a:avLst/>
          </a:prstGeom>
          <a:noFill/>
          <a:ln>
            <a:noFill/>
          </a:ln>
        </p:spPr>
        <p:txBody>
          <a:bodyPr anchorCtr="0" anchor="t" bIns="0" lIns="0" spcFirstLastPara="1" rIns="0" wrap="square" tIns="0">
            <a:spAutoFit/>
          </a:bodyPr>
          <a:lstStyle/>
          <a:p>
            <a:pPr indent="0" lvl="0" marL="0" marR="0" rtl="0" algn="ctr">
              <a:lnSpc>
                <a:spcPct val="140000"/>
              </a:lnSpc>
              <a:spcBef>
                <a:spcPts val="0"/>
              </a:spcBef>
              <a:spcAft>
                <a:spcPts val="0"/>
              </a:spcAft>
              <a:buNone/>
            </a:pPr>
            <a:r>
              <a:rPr b="1" i="0" lang="en-US" sz="1300" u="none" cap="none" strike="noStrike">
                <a:solidFill>
                  <a:srgbClr val="DD8012"/>
                </a:solidFill>
                <a:latin typeface="Poppins"/>
                <a:ea typeface="Poppins"/>
                <a:cs typeface="Poppins"/>
                <a:sym typeface="Poppins"/>
              </a:rPr>
              <a:t>S M T W T F S</a:t>
            </a:r>
            <a:endParaRPr sz="130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