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Lst>
  <p:sldSz cy="10693400" cx="7556500"/>
  <p:notesSz cx="6858000" cy="9144000"/>
  <p:embeddedFontLst>
    <p:embeddedFont>
      <p:font typeface="Poppins"/>
      <p:regular r:id="rId13"/>
      <p:bold r:id="rId14"/>
      <p:italic r:id="rId15"/>
      <p:boldItalic r:id="rId16"/>
    </p:embeddedFont>
    <p:embeddedFont>
      <p:font typeface="Poppins Medium"/>
      <p:regular r:id="rId17"/>
      <p:bold r:id="rId18"/>
      <p:italic r:id="rId19"/>
      <p:boldItalic r:id="rId20"/>
    </p:embeddedFont>
    <p:embeddedFont>
      <p:font typeface="Oswald"/>
      <p:bold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70DE9BD4-C6CD-4EB4-BB58-9998FF0B9F99}">
  <a:tblStyle styleId="{70DE9BD4-C6CD-4EB4-BB58-9998FF0B9F99}"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oppinsMedium-boldItalic.fntdata"/><Relationship Id="rId11" Type="http://schemas.openxmlformats.org/officeDocument/2006/relationships/slide" Target="slides/slide5.xml"/><Relationship Id="rId10" Type="http://schemas.openxmlformats.org/officeDocument/2006/relationships/slide" Target="slides/slide4.xml"/><Relationship Id="rId21" Type="http://schemas.openxmlformats.org/officeDocument/2006/relationships/font" Target="fonts/Oswald-bold.fntdata"/><Relationship Id="rId13" Type="http://schemas.openxmlformats.org/officeDocument/2006/relationships/font" Target="fonts/Poppins-regular.fntdata"/><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font" Target="fonts/Poppins-italic.fntdata"/><Relationship Id="rId14" Type="http://schemas.openxmlformats.org/officeDocument/2006/relationships/font" Target="fonts/Poppins-bold.fntdata"/><Relationship Id="rId17" Type="http://schemas.openxmlformats.org/officeDocument/2006/relationships/font" Target="fonts/PoppinsMedium-regular.fntdata"/><Relationship Id="rId16" Type="http://schemas.openxmlformats.org/officeDocument/2006/relationships/font" Target="fonts/Poppins-boldItalic.fntdata"/><Relationship Id="rId5" Type="http://schemas.openxmlformats.org/officeDocument/2006/relationships/slideMaster" Target="slideMasters/slideMaster1.xml"/><Relationship Id="rId19" Type="http://schemas.openxmlformats.org/officeDocument/2006/relationships/font" Target="fonts/PoppinsMedium-italic.fntdata"/><Relationship Id="rId6" Type="http://schemas.openxmlformats.org/officeDocument/2006/relationships/notesMaster" Target="notesMasters/notesMaster1.xml"/><Relationship Id="rId18" Type="http://schemas.openxmlformats.org/officeDocument/2006/relationships/font" Target="fonts/PoppinsMedium-bold.fntdata"/><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1" name="Shape 11"/>
        <p:cNvGrpSpPr/>
        <p:nvPr/>
      </p:nvGrpSpPr>
      <p:grpSpPr>
        <a:xfrm>
          <a:off x="0" y="0"/>
          <a:ext cx="0" cy="0"/>
          <a:chOff x="0" y="0"/>
          <a:chExt cx="0" cy="0"/>
        </a:xfrm>
      </p:grpSpPr>
      <p:sp>
        <p:nvSpPr>
          <p:cNvPr id="12" name="Google Shape;12;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 name="Google Shape;13;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 name="Google Shape;14;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3"/>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5"/>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0" name="Google Shape;30;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6"/>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6"/>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7"/>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7"/>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7"/>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7"/>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1792288" y="612775"/>
            <a:ext cx="5486400" cy="4114800"/>
          </a:xfrm>
          <a:prstGeom prst="rect">
            <a:avLst/>
          </a:prstGeom>
          <a:noFill/>
          <a:ln>
            <a:noFill/>
          </a:ln>
        </p:spPr>
      </p:sp>
      <p:sp>
        <p:nvSpPr>
          <p:cNvPr id="64" name="Google Shape;64;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00F0D"/>
        </a:solidFill>
      </p:bgPr>
    </p:bg>
    <p:spTree>
      <p:nvGrpSpPr>
        <p:cNvPr id="83" name="Shape 83"/>
        <p:cNvGrpSpPr/>
        <p:nvPr/>
      </p:nvGrpSpPr>
      <p:grpSpPr>
        <a:xfrm>
          <a:off x="0" y="0"/>
          <a:ext cx="0" cy="0"/>
          <a:chOff x="0" y="0"/>
          <a:chExt cx="0" cy="0"/>
        </a:xfrm>
      </p:grpSpPr>
      <p:sp>
        <p:nvSpPr>
          <p:cNvPr id="84" name="Google Shape;84;p13"/>
          <p:cNvSpPr txBox="1"/>
          <p:nvPr/>
        </p:nvSpPr>
        <p:spPr>
          <a:xfrm>
            <a:off x="756000" y="2850242"/>
            <a:ext cx="5054449" cy="2933701"/>
          </a:xfrm>
          <a:prstGeom prst="rect">
            <a:avLst/>
          </a:prstGeom>
          <a:noFill/>
          <a:ln>
            <a:noFill/>
          </a:ln>
        </p:spPr>
        <p:txBody>
          <a:bodyPr anchorCtr="0" anchor="t" bIns="0" lIns="0" spcFirstLastPara="1" rIns="0" wrap="square" tIns="0">
            <a:spAutoFit/>
          </a:bodyPr>
          <a:lstStyle/>
          <a:p>
            <a:pPr indent="0" lvl="0" marL="0" marR="0" rtl="0" algn="l">
              <a:lnSpc>
                <a:spcPct val="90000"/>
              </a:lnSpc>
              <a:spcBef>
                <a:spcPts val="0"/>
              </a:spcBef>
              <a:spcAft>
                <a:spcPts val="0"/>
              </a:spcAft>
              <a:buNone/>
            </a:pPr>
            <a:r>
              <a:rPr b="1" i="0" lang="en-US" sz="5900" u="none" cap="none" strike="noStrike">
                <a:solidFill>
                  <a:srgbClr val="DF8C3C"/>
                </a:solidFill>
                <a:latin typeface="Oswald"/>
                <a:ea typeface="Oswald"/>
                <a:cs typeface="Oswald"/>
                <a:sym typeface="Oswald"/>
              </a:rPr>
              <a:t>EQUILEAD RESOURCES</a:t>
            </a:r>
            <a:endParaRPr/>
          </a:p>
          <a:p>
            <a:pPr indent="0" lvl="0" marL="0" marR="0" rtl="0" algn="l">
              <a:lnSpc>
                <a:spcPct val="70169"/>
              </a:lnSpc>
              <a:spcBef>
                <a:spcPts val="0"/>
              </a:spcBef>
              <a:spcAft>
                <a:spcPts val="0"/>
              </a:spcAft>
              <a:buNone/>
            </a:pPr>
            <a:r>
              <a:t/>
            </a:r>
            <a:endParaRPr b="1" i="0" sz="5900" u="none" cap="none" strike="noStrike">
              <a:solidFill>
                <a:srgbClr val="DF8C3C"/>
              </a:solidFill>
              <a:latin typeface="Oswald"/>
              <a:ea typeface="Oswald"/>
              <a:cs typeface="Oswald"/>
              <a:sym typeface="Oswald"/>
            </a:endParaRPr>
          </a:p>
          <a:p>
            <a:pPr indent="0" lvl="0" marL="0" marR="0" rtl="0" algn="l">
              <a:lnSpc>
                <a:spcPct val="90000"/>
              </a:lnSpc>
              <a:spcBef>
                <a:spcPts val="0"/>
              </a:spcBef>
              <a:spcAft>
                <a:spcPts val="0"/>
              </a:spcAft>
              <a:buNone/>
            </a:pPr>
            <a:r>
              <a:rPr b="1" i="0" lang="en-US" sz="4600" u="none" cap="none" strike="noStrike">
                <a:solidFill>
                  <a:srgbClr val="DF8C3C"/>
                </a:solidFill>
                <a:latin typeface="Oswald"/>
                <a:ea typeface="Oswald"/>
                <a:cs typeface="Oswald"/>
                <a:sym typeface="Oswald"/>
              </a:rPr>
              <a:t>February: Mid-Programme Review</a:t>
            </a:r>
            <a:endParaRPr/>
          </a:p>
        </p:txBody>
      </p:sp>
      <p:sp>
        <p:nvSpPr>
          <p:cNvPr id="85" name="Google Shape;85;p13"/>
          <p:cNvSpPr/>
          <p:nvPr/>
        </p:nvSpPr>
        <p:spPr>
          <a:xfrm>
            <a:off x="810344" y="6898367"/>
            <a:ext cx="2442788" cy="2442788"/>
          </a:xfrm>
          <a:custGeom>
            <a:rect b="b" l="l" r="r" t="t"/>
            <a:pathLst>
              <a:path extrusionOk="0" h="2442788" w="2442788">
                <a:moveTo>
                  <a:pt x="0" y="0"/>
                </a:moveTo>
                <a:lnTo>
                  <a:pt x="2442787" y="0"/>
                </a:lnTo>
                <a:lnTo>
                  <a:pt x="2442787" y="2442788"/>
                </a:lnTo>
                <a:lnTo>
                  <a:pt x="0" y="2442788"/>
                </a:lnTo>
                <a:lnTo>
                  <a:pt x="0" y="0"/>
                </a:lnTo>
                <a:close/>
              </a:path>
            </a:pathLst>
          </a:custGeom>
          <a:blipFill rotWithShape="1">
            <a:blip r:embed="rId3">
              <a:alphaModFix/>
            </a:blip>
            <a:stretch>
              <a:fillRect b="0" l="0" r="0" t="0"/>
            </a:stretch>
          </a:blipFill>
          <a:ln>
            <a:noFill/>
          </a:ln>
        </p:spPr>
      </p:sp>
      <p:sp>
        <p:nvSpPr>
          <p:cNvPr id="86" name="Google Shape;86;p13"/>
          <p:cNvSpPr/>
          <p:nvPr/>
        </p:nvSpPr>
        <p:spPr>
          <a:xfrm>
            <a:off x="5810449" y="3288196"/>
            <a:ext cx="2442788" cy="2442788"/>
          </a:xfrm>
          <a:custGeom>
            <a:rect b="b" l="l" r="r" t="t"/>
            <a:pathLst>
              <a:path extrusionOk="0" h="2442788" w="2442788">
                <a:moveTo>
                  <a:pt x="0" y="0"/>
                </a:moveTo>
                <a:lnTo>
                  <a:pt x="2442788" y="0"/>
                </a:lnTo>
                <a:lnTo>
                  <a:pt x="2442788" y="2442787"/>
                </a:lnTo>
                <a:lnTo>
                  <a:pt x="0" y="2442787"/>
                </a:lnTo>
                <a:lnTo>
                  <a:pt x="0" y="0"/>
                </a:lnTo>
                <a:close/>
              </a:path>
            </a:pathLst>
          </a:custGeom>
          <a:blipFill rotWithShape="1">
            <a:blip r:embed="rId3">
              <a:alphaModFix/>
            </a:blip>
            <a:stretch>
              <a:fillRect b="0" l="0" r="0" t="0"/>
            </a:stretch>
          </a:blipFill>
          <a:ln>
            <a:noFill/>
          </a:ln>
        </p:spPr>
      </p:sp>
      <p:sp>
        <p:nvSpPr>
          <p:cNvPr id="87" name="Google Shape;87;p13"/>
          <p:cNvSpPr/>
          <p:nvPr/>
        </p:nvSpPr>
        <p:spPr>
          <a:xfrm>
            <a:off x="423704" y="230176"/>
            <a:ext cx="2139982" cy="2139982"/>
          </a:xfrm>
          <a:custGeom>
            <a:rect b="b" l="l" r="r" t="t"/>
            <a:pathLst>
              <a:path extrusionOk="0" h="2139982" w="2139982">
                <a:moveTo>
                  <a:pt x="0" y="0"/>
                </a:moveTo>
                <a:lnTo>
                  <a:pt x="2139983" y="0"/>
                </a:lnTo>
                <a:lnTo>
                  <a:pt x="2139983" y="2139982"/>
                </a:lnTo>
                <a:lnTo>
                  <a:pt x="0" y="2139982"/>
                </a:lnTo>
                <a:lnTo>
                  <a:pt x="0" y="0"/>
                </a:lnTo>
                <a:close/>
              </a:path>
            </a:pathLst>
          </a:custGeom>
          <a:blipFill rotWithShape="1">
            <a:blip r:embed="rId4">
              <a:alphaModFix/>
            </a:blip>
            <a:stretch>
              <a:fillRect b="0" l="0" r="0" t="0"/>
            </a:stretch>
          </a:blipFill>
          <a:ln>
            <a:noFill/>
          </a:ln>
        </p:spPr>
      </p:sp>
      <p:grpSp>
        <p:nvGrpSpPr>
          <p:cNvPr id="88" name="Google Shape;88;p13"/>
          <p:cNvGrpSpPr/>
          <p:nvPr/>
        </p:nvGrpSpPr>
        <p:grpSpPr>
          <a:xfrm>
            <a:off x="4964404" y="714443"/>
            <a:ext cx="1867244" cy="456214"/>
            <a:chOff x="0" y="-9525"/>
            <a:chExt cx="2489659" cy="608285"/>
          </a:xfrm>
        </p:grpSpPr>
        <p:sp>
          <p:nvSpPr>
            <p:cNvPr id="89" name="Google Shape;89;p13"/>
            <p:cNvSpPr txBox="1"/>
            <p:nvPr/>
          </p:nvSpPr>
          <p:spPr>
            <a:xfrm>
              <a:off x="0" y="-9525"/>
              <a:ext cx="2489659" cy="208492"/>
            </a:xfrm>
            <a:prstGeom prst="rect">
              <a:avLst/>
            </a:prstGeom>
            <a:noFill/>
            <a:ln>
              <a:noFill/>
            </a:ln>
          </p:spPr>
          <p:txBody>
            <a:bodyPr anchorCtr="0" anchor="t" bIns="0" lIns="0" spcFirstLastPara="1" rIns="0" wrap="square" tIns="0">
              <a:spAutoFit/>
            </a:bodyPr>
            <a:lstStyle/>
            <a:p>
              <a:pPr indent="0" lvl="0" marL="0" marR="0" rtl="0" algn="r">
                <a:lnSpc>
                  <a:spcPct val="100000"/>
                </a:lnSpc>
                <a:spcBef>
                  <a:spcPts val="0"/>
                </a:spcBef>
                <a:spcAft>
                  <a:spcPts val="0"/>
                </a:spcAft>
                <a:buNone/>
              </a:pPr>
              <a:r>
                <a:rPr b="1" i="0" lang="en-US" sz="1000" u="none" cap="none" strike="noStrike">
                  <a:solidFill>
                    <a:srgbClr val="F8EDE8"/>
                  </a:solidFill>
                  <a:latin typeface="Poppins Medium"/>
                  <a:ea typeface="Poppins Medium"/>
                  <a:cs typeface="Poppins Medium"/>
                  <a:sym typeface="Poppins Medium"/>
                </a:rPr>
                <a:t>PREPARED BY</a:t>
              </a:r>
              <a:endParaRPr/>
            </a:p>
          </p:txBody>
        </p:sp>
        <p:sp>
          <p:nvSpPr>
            <p:cNvPr id="90" name="Google Shape;90;p13"/>
            <p:cNvSpPr txBox="1"/>
            <p:nvPr/>
          </p:nvSpPr>
          <p:spPr>
            <a:xfrm>
              <a:off x="0" y="255860"/>
              <a:ext cx="2489659" cy="342900"/>
            </a:xfrm>
            <a:prstGeom prst="rect">
              <a:avLst/>
            </a:prstGeom>
            <a:noFill/>
            <a:ln>
              <a:noFill/>
            </a:ln>
          </p:spPr>
          <p:txBody>
            <a:bodyPr anchorCtr="0" anchor="t" bIns="0" lIns="0" spcFirstLastPara="1" rIns="0" wrap="square" tIns="0">
              <a:spAutoFit/>
            </a:bodyPr>
            <a:lstStyle/>
            <a:p>
              <a:pPr indent="0" lvl="0" marL="0" marR="0" rtl="0" algn="r">
                <a:lnSpc>
                  <a:spcPct val="120000"/>
                </a:lnSpc>
                <a:spcBef>
                  <a:spcPts val="0"/>
                </a:spcBef>
                <a:spcAft>
                  <a:spcPts val="0"/>
                </a:spcAft>
                <a:buNone/>
              </a:pPr>
              <a:r>
                <a:rPr b="1" i="0" lang="en-US" sz="1500" u="none" cap="none" strike="noStrike">
                  <a:solidFill>
                    <a:srgbClr val="FFFFFF"/>
                  </a:solidFill>
                  <a:latin typeface="Poppins Medium"/>
                  <a:ea typeface="Poppins Medium"/>
                  <a:cs typeface="Poppins Medium"/>
                  <a:sym typeface="Poppins Medium"/>
                </a:rPr>
                <a:t>Apex Educate</a:t>
              </a:r>
              <a:endParaRPr/>
            </a:p>
          </p:txBody>
        </p:sp>
      </p:grpSp>
      <p:grpSp>
        <p:nvGrpSpPr>
          <p:cNvPr id="91" name="Google Shape;91;p13"/>
          <p:cNvGrpSpPr/>
          <p:nvPr/>
        </p:nvGrpSpPr>
        <p:grpSpPr>
          <a:xfrm>
            <a:off x="4789251" y="1293023"/>
            <a:ext cx="2042397" cy="456214"/>
            <a:chOff x="0" y="-9525"/>
            <a:chExt cx="2723196" cy="608285"/>
          </a:xfrm>
        </p:grpSpPr>
        <p:sp>
          <p:nvSpPr>
            <p:cNvPr id="92" name="Google Shape;92;p13"/>
            <p:cNvSpPr txBox="1"/>
            <p:nvPr/>
          </p:nvSpPr>
          <p:spPr>
            <a:xfrm>
              <a:off x="233537" y="-9525"/>
              <a:ext cx="2489659" cy="208492"/>
            </a:xfrm>
            <a:prstGeom prst="rect">
              <a:avLst/>
            </a:prstGeom>
            <a:noFill/>
            <a:ln>
              <a:noFill/>
            </a:ln>
          </p:spPr>
          <p:txBody>
            <a:bodyPr anchorCtr="0" anchor="t" bIns="0" lIns="0" spcFirstLastPara="1" rIns="0" wrap="square" tIns="0">
              <a:spAutoFit/>
            </a:bodyPr>
            <a:lstStyle/>
            <a:p>
              <a:pPr indent="0" lvl="0" marL="0" marR="0" rtl="0" algn="r">
                <a:lnSpc>
                  <a:spcPct val="100000"/>
                </a:lnSpc>
                <a:spcBef>
                  <a:spcPts val="0"/>
                </a:spcBef>
                <a:spcAft>
                  <a:spcPts val="0"/>
                </a:spcAft>
                <a:buNone/>
              </a:pPr>
              <a:r>
                <a:rPr b="1" i="0" lang="en-US" sz="1000" u="none" cap="none" strike="noStrike">
                  <a:solidFill>
                    <a:srgbClr val="F8EDE8"/>
                  </a:solidFill>
                  <a:latin typeface="Poppins Medium"/>
                  <a:ea typeface="Poppins Medium"/>
                  <a:cs typeface="Poppins Medium"/>
                  <a:sym typeface="Poppins Medium"/>
                </a:rPr>
                <a:t>FOUNDER</a:t>
              </a:r>
              <a:endParaRPr/>
            </a:p>
          </p:txBody>
        </p:sp>
        <p:sp>
          <p:nvSpPr>
            <p:cNvPr id="93" name="Google Shape;93;p13"/>
            <p:cNvSpPr txBox="1"/>
            <p:nvPr/>
          </p:nvSpPr>
          <p:spPr>
            <a:xfrm>
              <a:off x="0" y="255860"/>
              <a:ext cx="2723196" cy="342900"/>
            </a:xfrm>
            <a:prstGeom prst="rect">
              <a:avLst/>
            </a:prstGeom>
            <a:noFill/>
            <a:ln>
              <a:noFill/>
            </a:ln>
          </p:spPr>
          <p:txBody>
            <a:bodyPr anchorCtr="0" anchor="t" bIns="0" lIns="0" spcFirstLastPara="1" rIns="0" wrap="square" tIns="0">
              <a:spAutoFit/>
            </a:bodyPr>
            <a:lstStyle/>
            <a:p>
              <a:pPr indent="0" lvl="0" marL="0" marR="0" rtl="0" algn="r">
                <a:lnSpc>
                  <a:spcPct val="120000"/>
                </a:lnSpc>
                <a:spcBef>
                  <a:spcPts val="0"/>
                </a:spcBef>
                <a:spcAft>
                  <a:spcPts val="0"/>
                </a:spcAft>
                <a:buNone/>
              </a:pPr>
              <a:r>
                <a:rPr b="1" i="0" lang="en-US" sz="1500" u="none" cap="none" strike="noStrike">
                  <a:solidFill>
                    <a:srgbClr val="FFFFFF"/>
                  </a:solidFill>
                  <a:latin typeface="Poppins Medium"/>
                  <a:ea typeface="Poppins Medium"/>
                  <a:cs typeface="Poppins Medium"/>
                  <a:sym typeface="Poppins Medium"/>
                </a:rPr>
                <a:t>Rachel Clarke</a:t>
              </a:r>
              <a:endParaRPr/>
            </a:p>
          </p:txBody>
        </p:sp>
      </p:grpSp>
      <p:grpSp>
        <p:nvGrpSpPr>
          <p:cNvPr id="94" name="Google Shape;94;p13"/>
          <p:cNvGrpSpPr/>
          <p:nvPr/>
        </p:nvGrpSpPr>
        <p:grpSpPr>
          <a:xfrm>
            <a:off x="4975152" y="9509472"/>
            <a:ext cx="1885050" cy="586196"/>
            <a:chOff x="0" y="-9525"/>
            <a:chExt cx="2513400" cy="781595"/>
          </a:xfrm>
        </p:grpSpPr>
        <p:sp>
          <p:nvSpPr>
            <p:cNvPr id="95" name="Google Shape;95;p13"/>
            <p:cNvSpPr txBox="1"/>
            <p:nvPr/>
          </p:nvSpPr>
          <p:spPr>
            <a:xfrm>
              <a:off x="0" y="320570"/>
              <a:ext cx="2513400" cy="451500"/>
            </a:xfrm>
            <a:prstGeom prst="rect">
              <a:avLst/>
            </a:prstGeom>
            <a:noFill/>
            <a:ln>
              <a:noFill/>
            </a:ln>
          </p:spPr>
          <p:txBody>
            <a:bodyPr anchorCtr="0" anchor="t" bIns="0" lIns="0" spcFirstLastPara="1" rIns="0" wrap="square" tIns="0">
              <a:spAutoFit/>
            </a:bodyPr>
            <a:lstStyle/>
            <a:p>
              <a:pPr indent="0" lvl="0" marL="0" marR="0" rtl="0" algn="r">
                <a:lnSpc>
                  <a:spcPct val="120000"/>
                </a:lnSpc>
                <a:spcBef>
                  <a:spcPts val="0"/>
                </a:spcBef>
                <a:spcAft>
                  <a:spcPts val="0"/>
                </a:spcAft>
                <a:buNone/>
              </a:pPr>
              <a:r>
                <a:rPr b="0" i="0" lang="en-US" sz="1000" u="none" cap="none" strike="noStrike">
                  <a:solidFill>
                    <a:srgbClr val="FFFFFF"/>
                  </a:solidFill>
                  <a:latin typeface="Poppins"/>
                  <a:ea typeface="Poppins"/>
                  <a:cs typeface="Poppins"/>
                  <a:sym typeface="Poppins"/>
                </a:rPr>
                <a:t>@apex.educate</a:t>
              </a:r>
              <a:endParaRPr sz="1200"/>
            </a:p>
            <a:p>
              <a:pPr indent="0" lvl="0" marL="0" marR="0" rtl="0" algn="r">
                <a:lnSpc>
                  <a:spcPct val="120000"/>
                </a:lnSpc>
                <a:spcBef>
                  <a:spcPts val="0"/>
                </a:spcBef>
                <a:spcAft>
                  <a:spcPts val="0"/>
                </a:spcAft>
                <a:buNone/>
              </a:pPr>
              <a:r>
                <a:rPr b="0" i="0" lang="en-US" sz="1000" u="none" cap="none" strike="noStrike">
                  <a:solidFill>
                    <a:srgbClr val="FFFFFF"/>
                  </a:solidFill>
                  <a:latin typeface="Poppins"/>
                  <a:ea typeface="Poppins"/>
                  <a:cs typeface="Poppins"/>
                  <a:sym typeface="Poppins"/>
                </a:rPr>
                <a:t>www.apex-educate.co.uk</a:t>
              </a:r>
              <a:endParaRPr sz="1200"/>
            </a:p>
          </p:txBody>
        </p:sp>
        <p:sp>
          <p:nvSpPr>
            <p:cNvPr id="96" name="Google Shape;96;p13"/>
            <p:cNvSpPr txBox="1"/>
            <p:nvPr/>
          </p:nvSpPr>
          <p:spPr>
            <a:xfrm>
              <a:off x="23633" y="-9525"/>
              <a:ext cx="2489659" cy="208492"/>
            </a:xfrm>
            <a:prstGeom prst="rect">
              <a:avLst/>
            </a:prstGeom>
            <a:noFill/>
            <a:ln>
              <a:noFill/>
            </a:ln>
          </p:spPr>
          <p:txBody>
            <a:bodyPr anchorCtr="0" anchor="t" bIns="0" lIns="0" spcFirstLastPara="1" rIns="0" wrap="square" tIns="0">
              <a:spAutoFit/>
            </a:bodyPr>
            <a:lstStyle/>
            <a:p>
              <a:pPr indent="0" lvl="0" marL="0" marR="0" rtl="0" algn="r">
                <a:lnSpc>
                  <a:spcPct val="100000"/>
                </a:lnSpc>
                <a:spcBef>
                  <a:spcPts val="0"/>
                </a:spcBef>
                <a:spcAft>
                  <a:spcPts val="0"/>
                </a:spcAft>
                <a:buNone/>
              </a:pPr>
              <a:r>
                <a:rPr b="1" i="0" lang="en-US" sz="1000" u="none" cap="none" strike="noStrike">
                  <a:solidFill>
                    <a:srgbClr val="100F0D"/>
                  </a:solidFill>
                  <a:latin typeface="Poppins Medium"/>
                  <a:ea typeface="Poppins Medium"/>
                  <a:cs typeface="Poppins Medium"/>
                  <a:sym typeface="Poppins Medium"/>
                </a:rPr>
                <a:t>WEB:</a:t>
              </a:r>
              <a:endParaRPr/>
            </a:p>
          </p:txBody>
        </p:sp>
      </p:grpSp>
      <p:grpSp>
        <p:nvGrpSpPr>
          <p:cNvPr id="97" name="Google Shape;97;p13"/>
          <p:cNvGrpSpPr/>
          <p:nvPr/>
        </p:nvGrpSpPr>
        <p:grpSpPr>
          <a:xfrm>
            <a:off x="810344" y="9690447"/>
            <a:ext cx="2036034" cy="401471"/>
            <a:chOff x="0" y="-9525"/>
            <a:chExt cx="2714712" cy="535295"/>
          </a:xfrm>
        </p:grpSpPr>
        <p:sp>
          <p:nvSpPr>
            <p:cNvPr id="98" name="Google Shape;98;p13"/>
            <p:cNvSpPr txBox="1"/>
            <p:nvPr/>
          </p:nvSpPr>
          <p:spPr>
            <a:xfrm>
              <a:off x="0" y="-9525"/>
              <a:ext cx="2714712" cy="208492"/>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i="0" lang="en-US" sz="1000" u="none" cap="none" strike="noStrike">
                  <a:solidFill>
                    <a:srgbClr val="100F0D"/>
                  </a:solidFill>
                  <a:latin typeface="Poppins Medium"/>
                  <a:ea typeface="Poppins Medium"/>
                  <a:cs typeface="Poppins Medium"/>
                  <a:sym typeface="Poppins Medium"/>
                </a:rPr>
                <a:t>ADDRESS:</a:t>
              </a:r>
              <a:endParaRPr/>
            </a:p>
          </p:txBody>
        </p:sp>
        <p:sp>
          <p:nvSpPr>
            <p:cNvPr id="99" name="Google Shape;99;p13"/>
            <p:cNvSpPr txBox="1"/>
            <p:nvPr/>
          </p:nvSpPr>
          <p:spPr>
            <a:xfrm>
              <a:off x="0" y="320570"/>
              <a:ext cx="2588100" cy="205200"/>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b="1" i="0" lang="en-US" sz="1000" u="none" cap="none" strike="noStrike">
                  <a:solidFill>
                    <a:srgbClr val="FFFFFF"/>
                  </a:solidFill>
                  <a:latin typeface="Poppins Medium"/>
                  <a:ea typeface="Poppins Medium"/>
                  <a:cs typeface="Poppins Medium"/>
                  <a:sym typeface="Poppins Medium"/>
                </a:rPr>
                <a:t>admin@apex-educate.co.uk</a:t>
              </a:r>
              <a:endParaRPr sz="1000"/>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4"/>
          <p:cNvSpPr/>
          <p:nvPr/>
        </p:nvSpPr>
        <p:spPr>
          <a:xfrm>
            <a:off x="6223036" y="1043024"/>
            <a:ext cx="640197" cy="640197"/>
          </a:xfrm>
          <a:custGeom>
            <a:rect b="b" l="l" r="r" t="t"/>
            <a:pathLst>
              <a:path extrusionOk="0" h="6350000" w="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DF8C3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4"/>
          <p:cNvSpPr txBox="1"/>
          <p:nvPr/>
        </p:nvSpPr>
        <p:spPr>
          <a:xfrm>
            <a:off x="756000" y="1305972"/>
            <a:ext cx="6048000" cy="2510400"/>
          </a:xfrm>
          <a:prstGeom prst="rect">
            <a:avLst/>
          </a:prstGeom>
          <a:noFill/>
          <a:ln>
            <a:noFill/>
          </a:ln>
        </p:spPr>
        <p:txBody>
          <a:bodyPr anchorCtr="0" anchor="t" bIns="0" lIns="0" spcFirstLastPara="1" rIns="0" wrap="square" tIns="0">
            <a:spAutoFit/>
          </a:bodyPr>
          <a:lstStyle/>
          <a:p>
            <a:pPr indent="0" lvl="0" marL="0" marR="0" rtl="0" algn="l">
              <a:lnSpc>
                <a:spcPct val="140030"/>
              </a:lnSpc>
              <a:spcBef>
                <a:spcPts val="0"/>
              </a:spcBef>
              <a:spcAft>
                <a:spcPts val="0"/>
              </a:spcAft>
              <a:buNone/>
            </a:pPr>
            <a:r>
              <a:rPr b="0" i="0" lang="en-US" sz="1199" u="none" cap="none" strike="noStrike">
                <a:solidFill>
                  <a:srgbClr val="0C0C0C"/>
                </a:solidFill>
                <a:latin typeface="Poppins"/>
                <a:ea typeface="Poppins"/>
                <a:cs typeface="Poppins"/>
                <a:sym typeface="Poppins"/>
              </a:rPr>
              <a:t>February marks the midpoint of the EquiLead Programme and offers a key opportunity for reflection, adjustment, and recommitment. School leaders are invited to assess their progress, revisit goals, and share insights with others. This review helps refine the path forward while reigniting momentum for the months ahead.</a:t>
            </a:r>
            <a:br>
              <a:rPr lang="en-US" sz="1300"/>
            </a:br>
            <a:endParaRPr b="0" i="0" sz="1199" u="none" cap="none" strike="noStrike">
              <a:solidFill>
                <a:srgbClr val="0C0C0C"/>
              </a:solidFill>
              <a:latin typeface="Poppins"/>
              <a:ea typeface="Poppins"/>
              <a:cs typeface="Poppins"/>
              <a:sym typeface="Poppins"/>
            </a:endParaRPr>
          </a:p>
          <a:p>
            <a:pPr indent="0" lvl="0" marL="0" marR="0" rtl="0" algn="l">
              <a:lnSpc>
                <a:spcPct val="140030"/>
              </a:lnSpc>
              <a:spcBef>
                <a:spcPts val="0"/>
              </a:spcBef>
              <a:spcAft>
                <a:spcPts val="0"/>
              </a:spcAft>
              <a:buNone/>
            </a:pPr>
            <a:r>
              <a:rPr b="0" i="0" lang="en-US" sz="1199" u="none" cap="none" strike="noStrike">
                <a:solidFill>
                  <a:srgbClr val="0C0C0C"/>
                </a:solidFill>
                <a:latin typeface="Poppins"/>
                <a:ea typeface="Poppins"/>
                <a:cs typeface="Poppins"/>
                <a:sym typeface="Poppins"/>
              </a:rPr>
              <a:t>This toolkit provides space for individual and partner reflection, a structured self-assessment, and prompts for a collaborative mid-programme group session.</a:t>
            </a:r>
            <a:endParaRPr sz="1300"/>
          </a:p>
          <a:p>
            <a:pPr indent="0" lvl="0" marL="0" marR="0" rtl="0" algn="l">
              <a:lnSpc>
                <a:spcPct val="140030"/>
              </a:lnSpc>
              <a:spcBef>
                <a:spcPts val="0"/>
              </a:spcBef>
              <a:spcAft>
                <a:spcPts val="0"/>
              </a:spcAft>
              <a:buNone/>
            </a:pPr>
            <a:r>
              <a:t/>
            </a:r>
            <a:endParaRPr b="0" i="0" sz="1199" u="none" cap="none" strike="noStrike">
              <a:solidFill>
                <a:srgbClr val="0C0C0C"/>
              </a:solidFill>
              <a:latin typeface="Poppins"/>
              <a:ea typeface="Poppins"/>
              <a:cs typeface="Poppins"/>
              <a:sym typeface="Poppins"/>
            </a:endParaRPr>
          </a:p>
        </p:txBody>
      </p:sp>
      <p:sp>
        <p:nvSpPr>
          <p:cNvPr id="106" name="Google Shape;106;p14"/>
          <p:cNvSpPr txBox="1"/>
          <p:nvPr/>
        </p:nvSpPr>
        <p:spPr>
          <a:xfrm>
            <a:off x="756000" y="756000"/>
            <a:ext cx="5495887" cy="533400"/>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b="1" i="0" lang="en-US" sz="3500" u="none" cap="none" strike="noStrike">
                <a:solidFill>
                  <a:srgbClr val="000000"/>
                </a:solidFill>
                <a:latin typeface="Oswald"/>
                <a:ea typeface="Oswald"/>
                <a:cs typeface="Oswald"/>
                <a:sym typeface="Oswald"/>
              </a:rPr>
              <a:t>Overview</a:t>
            </a:r>
            <a:endParaRPr/>
          </a:p>
        </p:txBody>
      </p:sp>
      <p:sp>
        <p:nvSpPr>
          <p:cNvPr id="107" name="Google Shape;107;p14"/>
          <p:cNvSpPr txBox="1"/>
          <p:nvPr/>
        </p:nvSpPr>
        <p:spPr>
          <a:xfrm>
            <a:off x="699514" y="4115252"/>
            <a:ext cx="6048000" cy="184500"/>
          </a:xfrm>
          <a:prstGeom prst="rect">
            <a:avLst/>
          </a:prstGeom>
          <a:noFill/>
          <a:ln>
            <a:noFill/>
          </a:ln>
        </p:spPr>
        <p:txBody>
          <a:bodyPr anchorCtr="0" anchor="t" bIns="0" lIns="0" spcFirstLastPara="1" rIns="0" wrap="square" tIns="0">
            <a:spAutoFit/>
          </a:bodyPr>
          <a:lstStyle/>
          <a:p>
            <a:pPr indent="0" lvl="0" marL="0" marR="0" rtl="0" algn="l">
              <a:lnSpc>
                <a:spcPct val="140030"/>
              </a:lnSpc>
              <a:spcBef>
                <a:spcPts val="0"/>
              </a:spcBef>
              <a:spcAft>
                <a:spcPts val="0"/>
              </a:spcAft>
              <a:buNone/>
            </a:pPr>
            <a:r>
              <a:rPr b="0" i="0" lang="en-US" sz="1199" u="none" cap="none" strike="noStrike">
                <a:solidFill>
                  <a:srgbClr val="0C0C0C"/>
                </a:solidFill>
                <a:latin typeface="Poppins"/>
                <a:ea typeface="Poppins"/>
                <a:cs typeface="Poppins"/>
                <a:sym typeface="Poppins"/>
              </a:rPr>
              <a:t>To guide mid-programme reflection and planning conversations.</a:t>
            </a:r>
            <a:endParaRPr sz="1300"/>
          </a:p>
        </p:txBody>
      </p:sp>
      <p:sp>
        <p:nvSpPr>
          <p:cNvPr id="108" name="Google Shape;108;p14"/>
          <p:cNvSpPr txBox="1"/>
          <p:nvPr/>
        </p:nvSpPr>
        <p:spPr>
          <a:xfrm>
            <a:off x="698260" y="3639002"/>
            <a:ext cx="5496000" cy="461700"/>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b="1" i="0" lang="en-US" sz="3000" u="none" cap="none" strike="noStrike">
                <a:solidFill>
                  <a:srgbClr val="000000"/>
                </a:solidFill>
                <a:latin typeface="Oswald"/>
                <a:ea typeface="Oswald"/>
                <a:cs typeface="Oswald"/>
                <a:sym typeface="Oswald"/>
              </a:rPr>
              <a:t>Monthly Check-In Guide</a:t>
            </a:r>
            <a:endParaRPr/>
          </a:p>
        </p:txBody>
      </p:sp>
      <p:grpSp>
        <p:nvGrpSpPr>
          <p:cNvPr id="109" name="Google Shape;109;p14"/>
          <p:cNvGrpSpPr/>
          <p:nvPr/>
        </p:nvGrpSpPr>
        <p:grpSpPr>
          <a:xfrm>
            <a:off x="698263" y="4298374"/>
            <a:ext cx="2054516" cy="4970791"/>
            <a:chOff x="0" y="-57150"/>
            <a:chExt cx="736280" cy="1687359"/>
          </a:xfrm>
        </p:grpSpPr>
        <p:sp>
          <p:nvSpPr>
            <p:cNvPr id="110" name="Google Shape;110;p14"/>
            <p:cNvSpPr/>
            <p:nvPr/>
          </p:nvSpPr>
          <p:spPr>
            <a:xfrm>
              <a:off x="0" y="0"/>
              <a:ext cx="736280" cy="1630209"/>
            </a:xfrm>
            <a:custGeom>
              <a:rect b="b" l="l" r="r" t="t"/>
              <a:pathLst>
                <a:path extrusionOk="0" h="1630209" w="736280">
                  <a:moveTo>
                    <a:pt x="0" y="0"/>
                  </a:moveTo>
                  <a:lnTo>
                    <a:pt x="736280" y="0"/>
                  </a:lnTo>
                  <a:lnTo>
                    <a:pt x="736280" y="1630209"/>
                  </a:lnTo>
                  <a:lnTo>
                    <a:pt x="0" y="1630209"/>
                  </a:lnTo>
                  <a:close/>
                </a:path>
              </a:pathLst>
            </a:custGeom>
            <a:solidFill>
              <a:srgbClr val="0B0B0B"/>
            </a:solidFill>
            <a:ln>
              <a:noFill/>
            </a:ln>
          </p:spPr>
        </p:sp>
        <p:sp>
          <p:nvSpPr>
            <p:cNvPr id="111" name="Google Shape;111;p14"/>
            <p:cNvSpPr txBox="1"/>
            <p:nvPr/>
          </p:nvSpPr>
          <p:spPr>
            <a:xfrm>
              <a:off x="0" y="-57150"/>
              <a:ext cx="736280" cy="1687359"/>
            </a:xfrm>
            <a:prstGeom prst="rect">
              <a:avLst/>
            </a:prstGeom>
            <a:noFill/>
            <a:ln>
              <a:noFill/>
            </a:ln>
          </p:spPr>
          <p:txBody>
            <a:bodyPr anchorCtr="0" anchor="ctr" bIns="50800" lIns="50800" spcFirstLastPara="1" rIns="50800" wrap="square" tIns="50800">
              <a:noAutofit/>
            </a:bodyPr>
            <a:lstStyle/>
            <a:p>
              <a:pPr indent="0" lvl="0" marL="0" marR="0" rtl="0" algn="ctr">
                <a:lnSpc>
                  <a:spcPct val="101055"/>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12" name="Google Shape;112;p14"/>
          <p:cNvGrpSpPr/>
          <p:nvPr/>
        </p:nvGrpSpPr>
        <p:grpSpPr>
          <a:xfrm>
            <a:off x="2752738" y="4298375"/>
            <a:ext cx="2054516" cy="4970791"/>
            <a:chOff x="0" y="-57150"/>
            <a:chExt cx="736280" cy="1687359"/>
          </a:xfrm>
        </p:grpSpPr>
        <p:sp>
          <p:nvSpPr>
            <p:cNvPr id="113" name="Google Shape;113;p14"/>
            <p:cNvSpPr/>
            <p:nvPr/>
          </p:nvSpPr>
          <p:spPr>
            <a:xfrm>
              <a:off x="0" y="0"/>
              <a:ext cx="736280" cy="1630209"/>
            </a:xfrm>
            <a:custGeom>
              <a:rect b="b" l="l" r="r" t="t"/>
              <a:pathLst>
                <a:path extrusionOk="0" h="1630209" w="736280">
                  <a:moveTo>
                    <a:pt x="0" y="0"/>
                  </a:moveTo>
                  <a:lnTo>
                    <a:pt x="736280" y="0"/>
                  </a:lnTo>
                  <a:lnTo>
                    <a:pt x="736280" y="1630209"/>
                  </a:lnTo>
                  <a:lnTo>
                    <a:pt x="0" y="1630209"/>
                  </a:lnTo>
                  <a:close/>
                </a:path>
              </a:pathLst>
            </a:custGeom>
            <a:solidFill>
              <a:srgbClr val="FAF8F2"/>
            </a:solidFill>
            <a:ln>
              <a:noFill/>
            </a:ln>
          </p:spPr>
        </p:sp>
        <p:sp>
          <p:nvSpPr>
            <p:cNvPr id="114" name="Google Shape;114;p14"/>
            <p:cNvSpPr txBox="1"/>
            <p:nvPr/>
          </p:nvSpPr>
          <p:spPr>
            <a:xfrm>
              <a:off x="0" y="-57150"/>
              <a:ext cx="736280" cy="1687359"/>
            </a:xfrm>
            <a:prstGeom prst="rect">
              <a:avLst/>
            </a:prstGeom>
            <a:noFill/>
            <a:ln>
              <a:noFill/>
            </a:ln>
          </p:spPr>
          <p:txBody>
            <a:bodyPr anchorCtr="0" anchor="ctr" bIns="50800" lIns="50800" spcFirstLastPara="1" rIns="50800" wrap="square" tIns="50800">
              <a:noAutofit/>
            </a:bodyPr>
            <a:lstStyle/>
            <a:p>
              <a:pPr indent="0" lvl="0" marL="0" marR="0" rtl="0" algn="ctr">
                <a:lnSpc>
                  <a:spcPct val="101055"/>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15" name="Google Shape;115;p14"/>
          <p:cNvGrpSpPr/>
          <p:nvPr/>
        </p:nvGrpSpPr>
        <p:grpSpPr>
          <a:xfrm>
            <a:off x="4807213" y="4298375"/>
            <a:ext cx="2054516" cy="4970791"/>
            <a:chOff x="0" y="-57150"/>
            <a:chExt cx="736280" cy="1687359"/>
          </a:xfrm>
        </p:grpSpPr>
        <p:sp>
          <p:nvSpPr>
            <p:cNvPr id="116" name="Google Shape;116;p14"/>
            <p:cNvSpPr/>
            <p:nvPr/>
          </p:nvSpPr>
          <p:spPr>
            <a:xfrm>
              <a:off x="0" y="0"/>
              <a:ext cx="736280" cy="1630209"/>
            </a:xfrm>
            <a:custGeom>
              <a:rect b="b" l="l" r="r" t="t"/>
              <a:pathLst>
                <a:path extrusionOk="0" h="1630209" w="736280">
                  <a:moveTo>
                    <a:pt x="0" y="0"/>
                  </a:moveTo>
                  <a:lnTo>
                    <a:pt x="736280" y="0"/>
                  </a:lnTo>
                  <a:lnTo>
                    <a:pt x="736280" y="1630209"/>
                  </a:lnTo>
                  <a:lnTo>
                    <a:pt x="0" y="1630209"/>
                  </a:lnTo>
                  <a:close/>
                </a:path>
              </a:pathLst>
            </a:custGeom>
            <a:solidFill>
              <a:srgbClr val="DF8C3C"/>
            </a:solidFill>
            <a:ln>
              <a:noFill/>
            </a:ln>
          </p:spPr>
        </p:sp>
        <p:sp>
          <p:nvSpPr>
            <p:cNvPr id="117" name="Google Shape;117;p14"/>
            <p:cNvSpPr txBox="1"/>
            <p:nvPr/>
          </p:nvSpPr>
          <p:spPr>
            <a:xfrm>
              <a:off x="0" y="-57150"/>
              <a:ext cx="736280" cy="1687359"/>
            </a:xfrm>
            <a:prstGeom prst="rect">
              <a:avLst/>
            </a:prstGeom>
            <a:noFill/>
            <a:ln>
              <a:noFill/>
            </a:ln>
          </p:spPr>
          <p:txBody>
            <a:bodyPr anchorCtr="0" anchor="ctr" bIns="50800" lIns="50800" spcFirstLastPara="1" rIns="50800" wrap="square" tIns="50800">
              <a:noAutofit/>
            </a:bodyPr>
            <a:lstStyle/>
            <a:p>
              <a:pPr indent="0" lvl="0" marL="0" marR="0" rtl="0" algn="ctr">
                <a:lnSpc>
                  <a:spcPct val="101055"/>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118" name="Google Shape;118;p14"/>
          <p:cNvSpPr txBox="1"/>
          <p:nvPr/>
        </p:nvSpPr>
        <p:spPr>
          <a:xfrm>
            <a:off x="698261" y="4605324"/>
            <a:ext cx="2054400" cy="20010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0" i="0" lang="en-US" sz="1300" u="none" cap="none" strike="noStrike">
                <a:solidFill>
                  <a:srgbClr val="DF8C3C"/>
                </a:solidFill>
                <a:latin typeface="Poppins"/>
                <a:ea typeface="Poppins"/>
                <a:cs typeface="Poppins"/>
                <a:sym typeface="Poppins"/>
              </a:rPr>
              <a:t>STEP 1:</a:t>
            </a:r>
            <a:endParaRPr/>
          </a:p>
        </p:txBody>
      </p:sp>
      <p:sp>
        <p:nvSpPr>
          <p:cNvPr id="119" name="Google Shape;119;p14"/>
          <p:cNvSpPr txBox="1"/>
          <p:nvPr/>
        </p:nvSpPr>
        <p:spPr>
          <a:xfrm>
            <a:off x="698261" y="4840909"/>
            <a:ext cx="2054400" cy="21540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400" u="none" cap="none" strike="noStrike">
                <a:solidFill>
                  <a:srgbClr val="DF8C3C"/>
                </a:solidFill>
                <a:latin typeface="Poppins"/>
                <a:ea typeface="Poppins"/>
                <a:cs typeface="Poppins"/>
                <a:sym typeface="Poppins"/>
              </a:rPr>
              <a:t>REFLECT </a:t>
            </a:r>
            <a:endParaRPr/>
          </a:p>
        </p:txBody>
      </p:sp>
      <p:sp>
        <p:nvSpPr>
          <p:cNvPr id="120" name="Google Shape;120;p14"/>
          <p:cNvSpPr txBox="1"/>
          <p:nvPr/>
        </p:nvSpPr>
        <p:spPr>
          <a:xfrm>
            <a:off x="698261" y="5348274"/>
            <a:ext cx="1948800" cy="3725100"/>
          </a:xfrm>
          <a:prstGeom prst="rect">
            <a:avLst/>
          </a:prstGeom>
          <a:noFill/>
          <a:ln>
            <a:noFill/>
          </a:ln>
        </p:spPr>
        <p:txBody>
          <a:bodyPr anchorCtr="0" anchor="t" bIns="0" lIns="0" spcFirstLastPara="1" rIns="0" wrap="square" tIns="0">
            <a:spAutoFit/>
          </a:bodyPr>
          <a:lstStyle/>
          <a:p>
            <a:pPr indent="-123191" lvl="1" marL="259082" marR="0" rtl="0" algn="l">
              <a:lnSpc>
                <a:spcPct val="140000"/>
              </a:lnSpc>
              <a:spcBef>
                <a:spcPts val="0"/>
              </a:spcBef>
              <a:spcAft>
                <a:spcPts val="0"/>
              </a:spcAft>
              <a:buClr>
                <a:srgbClr val="DF8C3C"/>
              </a:buClr>
              <a:buSzPts val="1100"/>
              <a:buFont typeface="Arial"/>
              <a:buChar char="•"/>
            </a:pPr>
            <a:r>
              <a:rPr b="0" i="0" lang="en-US" sz="1100" u="none" cap="none" strike="noStrike">
                <a:solidFill>
                  <a:srgbClr val="DF8C3C"/>
                </a:solidFill>
                <a:latin typeface="Poppins"/>
                <a:ea typeface="Poppins"/>
                <a:cs typeface="Poppins"/>
                <a:sym typeface="Poppins"/>
              </a:rPr>
              <a:t>What’s gone well in the first half of the programme?</a:t>
            </a:r>
            <a:endParaRPr sz="1300"/>
          </a:p>
          <a:p>
            <a:pPr indent="-123191" lvl="1" marL="259082" marR="0" rtl="0" algn="l">
              <a:lnSpc>
                <a:spcPct val="140000"/>
              </a:lnSpc>
              <a:spcBef>
                <a:spcPts val="0"/>
              </a:spcBef>
              <a:spcAft>
                <a:spcPts val="0"/>
              </a:spcAft>
              <a:buClr>
                <a:srgbClr val="DF8C3C"/>
              </a:buClr>
              <a:buSzPts val="1100"/>
              <a:buFont typeface="Arial"/>
              <a:buChar char="•"/>
            </a:pPr>
            <a:r>
              <a:rPr b="0" i="0" lang="en-US" sz="1100" u="none" cap="none" strike="noStrike">
                <a:solidFill>
                  <a:srgbClr val="DF8C3C"/>
                </a:solidFill>
                <a:latin typeface="Poppins"/>
                <a:ea typeface="Poppins"/>
                <a:cs typeface="Poppins"/>
                <a:sym typeface="Poppins"/>
              </a:rPr>
              <a:t>Where have you encountered the most challenges?</a:t>
            </a:r>
            <a:endParaRPr sz="1300"/>
          </a:p>
          <a:p>
            <a:pPr indent="-123191" lvl="1" marL="259082" marR="0" rtl="0" algn="l">
              <a:lnSpc>
                <a:spcPct val="140000"/>
              </a:lnSpc>
              <a:spcBef>
                <a:spcPts val="0"/>
              </a:spcBef>
              <a:spcAft>
                <a:spcPts val="0"/>
              </a:spcAft>
              <a:buClr>
                <a:srgbClr val="DF8C3C"/>
              </a:buClr>
              <a:buSzPts val="1100"/>
              <a:buFont typeface="Arial"/>
              <a:buChar char="•"/>
            </a:pPr>
            <a:r>
              <a:rPr b="0" i="0" lang="en-US" sz="1100" u="none" cap="none" strike="noStrike">
                <a:solidFill>
                  <a:srgbClr val="DF8C3C"/>
                </a:solidFill>
                <a:latin typeface="Poppins"/>
                <a:ea typeface="Poppins"/>
                <a:cs typeface="Poppins"/>
                <a:sym typeface="Poppins"/>
              </a:rPr>
              <a:t>Which goal or action has had the most impact so far?</a:t>
            </a:r>
            <a:endParaRPr sz="1300"/>
          </a:p>
          <a:p>
            <a:pPr indent="-123191" lvl="1" marL="259082" marR="0" rtl="0" algn="l">
              <a:lnSpc>
                <a:spcPct val="140000"/>
              </a:lnSpc>
              <a:spcBef>
                <a:spcPts val="0"/>
              </a:spcBef>
              <a:spcAft>
                <a:spcPts val="0"/>
              </a:spcAft>
              <a:buClr>
                <a:srgbClr val="DF8C3C"/>
              </a:buClr>
              <a:buSzPts val="1100"/>
              <a:buFont typeface="Arial"/>
              <a:buChar char="•"/>
            </a:pPr>
            <a:r>
              <a:rPr b="0" i="0" lang="en-US" sz="1100" u="none" cap="none" strike="noStrike">
                <a:solidFill>
                  <a:srgbClr val="DF8C3C"/>
                </a:solidFill>
                <a:latin typeface="Poppins"/>
                <a:ea typeface="Poppins"/>
                <a:cs typeface="Poppins"/>
                <a:sym typeface="Poppins"/>
              </a:rPr>
              <a:t>How has your understanding of anti-racist leadership evolved?</a:t>
            </a:r>
            <a:endParaRPr sz="1300"/>
          </a:p>
          <a:p>
            <a:pPr indent="-123191" lvl="1" marL="259082" marR="0" rtl="0" algn="l">
              <a:lnSpc>
                <a:spcPct val="140000"/>
              </a:lnSpc>
              <a:spcBef>
                <a:spcPts val="0"/>
              </a:spcBef>
              <a:spcAft>
                <a:spcPts val="0"/>
              </a:spcAft>
              <a:buClr>
                <a:srgbClr val="DF8C3C"/>
              </a:buClr>
              <a:buSzPts val="1100"/>
              <a:buFont typeface="Arial"/>
              <a:buChar char="•"/>
            </a:pPr>
            <a:r>
              <a:rPr b="0" i="0" lang="en-US" sz="1100" u="none" cap="none" strike="noStrike">
                <a:solidFill>
                  <a:srgbClr val="DF8C3C"/>
                </a:solidFill>
                <a:latin typeface="Poppins"/>
                <a:ea typeface="Poppins"/>
                <a:cs typeface="Poppins"/>
                <a:sym typeface="Poppins"/>
              </a:rPr>
              <a:t>What feedback have you received from staff or students?</a:t>
            </a:r>
            <a:endParaRPr sz="1300"/>
          </a:p>
        </p:txBody>
      </p:sp>
      <p:sp>
        <p:nvSpPr>
          <p:cNvPr id="121" name="Google Shape;121;p14"/>
          <p:cNvSpPr txBox="1"/>
          <p:nvPr/>
        </p:nvSpPr>
        <p:spPr>
          <a:xfrm>
            <a:off x="2752742" y="4605324"/>
            <a:ext cx="2054400" cy="20010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0" i="0" lang="en-US" sz="1300" u="none" cap="none" strike="noStrike">
                <a:solidFill>
                  <a:srgbClr val="000000"/>
                </a:solidFill>
                <a:latin typeface="Poppins"/>
                <a:ea typeface="Poppins"/>
                <a:cs typeface="Poppins"/>
                <a:sym typeface="Poppins"/>
              </a:rPr>
              <a:t>STEP 2:</a:t>
            </a:r>
            <a:endParaRPr/>
          </a:p>
        </p:txBody>
      </p:sp>
      <p:sp>
        <p:nvSpPr>
          <p:cNvPr id="122" name="Google Shape;122;p14"/>
          <p:cNvSpPr txBox="1"/>
          <p:nvPr/>
        </p:nvSpPr>
        <p:spPr>
          <a:xfrm>
            <a:off x="2752742" y="4840909"/>
            <a:ext cx="2054400" cy="51720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400" u="none" cap="none" strike="noStrike">
                <a:solidFill>
                  <a:srgbClr val="000000"/>
                </a:solidFill>
                <a:latin typeface="Poppins"/>
                <a:ea typeface="Poppins"/>
                <a:cs typeface="Poppins"/>
                <a:sym typeface="Poppins"/>
              </a:rPr>
              <a:t>PROBLEM-SOLVE &amp; STRATEGISE </a:t>
            </a:r>
            <a:endParaRPr/>
          </a:p>
        </p:txBody>
      </p:sp>
      <p:sp>
        <p:nvSpPr>
          <p:cNvPr id="123" name="Google Shape;123;p14"/>
          <p:cNvSpPr txBox="1"/>
          <p:nvPr/>
        </p:nvSpPr>
        <p:spPr>
          <a:xfrm>
            <a:off x="2752742" y="5348274"/>
            <a:ext cx="1948800" cy="3487800"/>
          </a:xfrm>
          <a:prstGeom prst="rect">
            <a:avLst/>
          </a:prstGeom>
          <a:noFill/>
          <a:ln>
            <a:noFill/>
          </a:ln>
        </p:spPr>
        <p:txBody>
          <a:bodyPr anchorCtr="0" anchor="t" bIns="0" lIns="0" spcFirstLastPara="1" rIns="0" wrap="square" tIns="0">
            <a:spAutoFit/>
          </a:bodyPr>
          <a:lstStyle/>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Are there any goals that need to be revised or clarified?</a:t>
            </a:r>
            <a:endParaRPr sz="1300"/>
          </a:p>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What’s blocking your progress, and what could help?</a:t>
            </a:r>
            <a:endParaRPr sz="1300"/>
          </a:p>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How can you better support or challenge your partner?</a:t>
            </a:r>
            <a:endParaRPr sz="1300"/>
          </a:p>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What new opportunities could you explore?</a:t>
            </a:r>
            <a:endParaRPr sz="1300"/>
          </a:p>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What’s one thing you’d like to do differently going forward?</a:t>
            </a:r>
            <a:endParaRPr sz="1300"/>
          </a:p>
          <a:p>
            <a:pPr indent="0" lvl="0" marL="0" marR="0" rtl="0" algn="l">
              <a:lnSpc>
                <a:spcPct val="140000"/>
              </a:lnSpc>
              <a:spcBef>
                <a:spcPts val="0"/>
              </a:spcBef>
              <a:spcAft>
                <a:spcPts val="0"/>
              </a:spcAft>
              <a:buNone/>
            </a:pPr>
            <a:r>
              <a:t/>
            </a:r>
            <a:endParaRPr b="0" i="0" sz="1100" u="none" cap="none" strike="noStrike">
              <a:solidFill>
                <a:srgbClr val="000000"/>
              </a:solidFill>
              <a:latin typeface="Poppins"/>
              <a:ea typeface="Poppins"/>
              <a:cs typeface="Poppins"/>
              <a:sym typeface="Poppins"/>
            </a:endParaRPr>
          </a:p>
        </p:txBody>
      </p:sp>
      <p:sp>
        <p:nvSpPr>
          <p:cNvPr id="124" name="Google Shape;124;p14"/>
          <p:cNvSpPr txBox="1"/>
          <p:nvPr/>
        </p:nvSpPr>
        <p:spPr>
          <a:xfrm>
            <a:off x="4807222" y="4605324"/>
            <a:ext cx="2054400" cy="20010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0" i="0" lang="en-US" sz="1300" u="none" cap="none" strike="noStrike">
                <a:solidFill>
                  <a:srgbClr val="000000"/>
                </a:solidFill>
                <a:latin typeface="Poppins"/>
                <a:ea typeface="Poppins"/>
                <a:cs typeface="Poppins"/>
                <a:sym typeface="Poppins"/>
              </a:rPr>
              <a:t>STEP 3:</a:t>
            </a:r>
            <a:endParaRPr/>
          </a:p>
        </p:txBody>
      </p:sp>
      <p:sp>
        <p:nvSpPr>
          <p:cNvPr id="125" name="Google Shape;125;p14"/>
          <p:cNvSpPr txBox="1"/>
          <p:nvPr/>
        </p:nvSpPr>
        <p:spPr>
          <a:xfrm>
            <a:off x="4807222" y="4840909"/>
            <a:ext cx="2054400" cy="51720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400" u="none" cap="none" strike="noStrike">
                <a:solidFill>
                  <a:srgbClr val="000000"/>
                </a:solidFill>
                <a:latin typeface="Poppins"/>
                <a:ea typeface="Poppins"/>
                <a:cs typeface="Poppins"/>
                <a:sym typeface="Poppins"/>
              </a:rPr>
              <a:t>ACTION &amp; ACCOUNTABILITY </a:t>
            </a:r>
            <a:endParaRPr/>
          </a:p>
        </p:txBody>
      </p:sp>
      <p:sp>
        <p:nvSpPr>
          <p:cNvPr id="126" name="Google Shape;126;p14"/>
          <p:cNvSpPr txBox="1"/>
          <p:nvPr/>
        </p:nvSpPr>
        <p:spPr>
          <a:xfrm>
            <a:off x="4807222" y="5348274"/>
            <a:ext cx="1948800" cy="3250800"/>
          </a:xfrm>
          <a:prstGeom prst="rect">
            <a:avLst/>
          </a:prstGeom>
          <a:noFill/>
          <a:ln>
            <a:noFill/>
          </a:ln>
        </p:spPr>
        <p:txBody>
          <a:bodyPr anchorCtr="0" anchor="t" bIns="0" lIns="0" spcFirstLastPara="1" rIns="0" wrap="square" tIns="0">
            <a:spAutoFit/>
          </a:bodyPr>
          <a:lstStyle/>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What will you focus on next month?</a:t>
            </a:r>
            <a:endParaRPr sz="1300"/>
          </a:p>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How will you adapt your current strategies?</a:t>
            </a:r>
            <a:endParaRPr sz="1300"/>
          </a:p>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Who else do you need to involve?</a:t>
            </a:r>
            <a:endParaRPr sz="1300"/>
          </a:p>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How will you share learning from this review with your school?</a:t>
            </a:r>
            <a:endParaRPr sz="1300"/>
          </a:p>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What support do you need between now and the next check-in?</a:t>
            </a:r>
            <a:endParaRPr sz="1300"/>
          </a:p>
          <a:p>
            <a:pPr indent="0" lvl="0" marL="0" marR="0" rtl="0" algn="l">
              <a:lnSpc>
                <a:spcPct val="140000"/>
              </a:lnSpc>
              <a:spcBef>
                <a:spcPts val="0"/>
              </a:spcBef>
              <a:spcAft>
                <a:spcPts val="0"/>
              </a:spcAft>
              <a:buNone/>
            </a:pPr>
            <a:r>
              <a:t/>
            </a:r>
            <a:endParaRPr b="0" i="0" sz="1100" u="none" cap="none" strike="noStrike">
              <a:solidFill>
                <a:srgbClr val="000000"/>
              </a:solidFill>
              <a:latin typeface="Poppins"/>
              <a:ea typeface="Poppins"/>
              <a:cs typeface="Poppins"/>
              <a:sym typeface="Poppins"/>
            </a:endParaRPr>
          </a:p>
        </p:txBody>
      </p:sp>
      <p:sp>
        <p:nvSpPr>
          <p:cNvPr id="127" name="Google Shape;127;p14"/>
          <p:cNvSpPr txBox="1"/>
          <p:nvPr/>
        </p:nvSpPr>
        <p:spPr>
          <a:xfrm>
            <a:off x="756000" y="9888375"/>
            <a:ext cx="1281120" cy="226695"/>
          </a:xfrm>
          <a:prstGeom prst="rect">
            <a:avLst/>
          </a:prstGeom>
          <a:noFill/>
          <a:ln>
            <a:noFill/>
          </a:ln>
        </p:spPr>
        <p:txBody>
          <a:bodyPr anchorCtr="0" anchor="t" bIns="0" lIns="0" spcFirstLastPara="1" rIns="0" wrap="square" tIns="0">
            <a:spAutoFit/>
          </a:bodyPr>
          <a:lstStyle/>
          <a:p>
            <a:pPr indent="0" lvl="0" marL="0" marR="0" rtl="0" algn="l">
              <a:lnSpc>
                <a:spcPct val="139916"/>
              </a:lnSpc>
              <a:spcBef>
                <a:spcPts val="0"/>
              </a:spcBef>
              <a:spcAft>
                <a:spcPts val="0"/>
              </a:spcAft>
              <a:buNone/>
            </a:pPr>
            <a:r>
              <a:rPr b="0" i="0" lang="en-US" sz="1200" u="none" cap="none" strike="noStrike">
                <a:solidFill>
                  <a:srgbClr val="000000"/>
                </a:solidFill>
                <a:latin typeface="Poppins"/>
                <a:ea typeface="Poppins"/>
                <a:cs typeface="Poppins"/>
                <a:sym typeface="Poppins"/>
              </a:rPr>
              <a:t>1</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15"/>
          <p:cNvSpPr txBox="1"/>
          <p:nvPr/>
        </p:nvSpPr>
        <p:spPr>
          <a:xfrm>
            <a:off x="756000" y="1112986"/>
            <a:ext cx="5870115" cy="4095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i="0" lang="en-US" sz="3000" u="none" cap="none" strike="noStrike">
                <a:solidFill>
                  <a:srgbClr val="100F0D"/>
                </a:solidFill>
                <a:latin typeface="Oswald"/>
                <a:ea typeface="Oswald"/>
                <a:cs typeface="Oswald"/>
                <a:sym typeface="Oswald"/>
              </a:rPr>
              <a:t>Mid-Programme Self-Assessment</a:t>
            </a:r>
            <a:endParaRPr/>
          </a:p>
        </p:txBody>
      </p:sp>
      <p:sp>
        <p:nvSpPr>
          <p:cNvPr id="133" name="Google Shape;133;p15"/>
          <p:cNvSpPr txBox="1"/>
          <p:nvPr/>
        </p:nvSpPr>
        <p:spPr>
          <a:xfrm>
            <a:off x="777240" y="1584475"/>
            <a:ext cx="5870100" cy="4434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1" i="0" lang="en-US" sz="1200" u="none" cap="none" strike="noStrike">
                <a:solidFill>
                  <a:srgbClr val="100F0D"/>
                </a:solidFill>
                <a:latin typeface="Poppins"/>
                <a:ea typeface="Poppins"/>
                <a:cs typeface="Poppins"/>
                <a:sym typeface="Poppins"/>
              </a:rPr>
              <a:t>Purpose</a:t>
            </a:r>
            <a:r>
              <a:rPr b="0" i="0" lang="en-US" sz="1200" u="none" cap="none" strike="noStrike">
                <a:solidFill>
                  <a:srgbClr val="100F0D"/>
                </a:solidFill>
                <a:latin typeface="Poppins"/>
                <a:ea typeface="Poppins"/>
                <a:cs typeface="Poppins"/>
                <a:sym typeface="Poppins"/>
              </a:rPr>
              <a:t>: To assess progress toward your anti-racist goals and identify areas for growth.</a:t>
            </a:r>
            <a:endParaRPr sz="1300"/>
          </a:p>
        </p:txBody>
      </p:sp>
      <p:graphicFrame>
        <p:nvGraphicFramePr>
          <p:cNvPr id="134" name="Google Shape;134;p15"/>
          <p:cNvGraphicFramePr/>
          <p:nvPr/>
        </p:nvGraphicFramePr>
        <p:xfrm>
          <a:off x="766620" y="2243448"/>
          <a:ext cx="3000000" cy="3000000"/>
        </p:xfrm>
        <a:graphic>
          <a:graphicData uri="http://schemas.openxmlformats.org/drawingml/2006/table">
            <a:tbl>
              <a:tblPr>
                <a:noFill/>
                <a:tableStyleId>{70DE9BD4-C6CD-4EB4-BB58-9998FF0B9F99}</a:tableStyleId>
              </a:tblPr>
              <a:tblGrid>
                <a:gridCol w="2106750"/>
                <a:gridCol w="1169675"/>
                <a:gridCol w="2750325"/>
              </a:tblGrid>
              <a:tr h="636100">
                <a:tc>
                  <a:txBody>
                    <a:bodyPr/>
                    <a:lstStyle/>
                    <a:p>
                      <a:pPr indent="0" lvl="0" marL="0" marR="0" rtl="0" algn="l">
                        <a:lnSpc>
                          <a:spcPct val="140030"/>
                        </a:lnSpc>
                        <a:spcBef>
                          <a:spcPts val="0"/>
                        </a:spcBef>
                        <a:spcAft>
                          <a:spcPts val="0"/>
                        </a:spcAft>
                        <a:buNone/>
                      </a:pPr>
                      <a:r>
                        <a:rPr b="1" lang="en-US" sz="1199" u="none" cap="none" strike="noStrike">
                          <a:solidFill>
                            <a:srgbClr val="000000"/>
                          </a:solidFill>
                          <a:latin typeface="Poppins"/>
                          <a:ea typeface="Poppins"/>
                          <a:cs typeface="Poppins"/>
                          <a:sym typeface="Poppins"/>
                        </a:rPr>
                        <a:t>Area of Focus</a:t>
                      </a:r>
                      <a:endParaRPr sz="10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DF8C3D"/>
                    </a:solidFill>
                  </a:tcPr>
                </a:tc>
                <a:tc>
                  <a:txBody>
                    <a:bodyPr/>
                    <a:lstStyle/>
                    <a:p>
                      <a:pPr indent="0" lvl="0" marL="0" marR="0" rtl="0" algn="ctr">
                        <a:lnSpc>
                          <a:spcPct val="140030"/>
                        </a:lnSpc>
                        <a:spcBef>
                          <a:spcPts val="0"/>
                        </a:spcBef>
                        <a:spcAft>
                          <a:spcPts val="0"/>
                        </a:spcAft>
                        <a:buNone/>
                      </a:pPr>
                      <a:r>
                        <a:rPr b="1" lang="en-US" sz="1199" u="none" cap="none" strike="noStrike">
                          <a:solidFill>
                            <a:srgbClr val="000000"/>
                          </a:solidFill>
                          <a:latin typeface="Poppins"/>
                          <a:ea typeface="Poppins"/>
                          <a:cs typeface="Poppins"/>
                          <a:sym typeface="Poppins"/>
                        </a:rPr>
                        <a:t>Rating (1–5)</a:t>
                      </a:r>
                      <a:endParaRPr sz="10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DF8C3D"/>
                    </a:solidFill>
                  </a:tcPr>
                </a:tc>
                <a:tc>
                  <a:txBody>
                    <a:bodyPr/>
                    <a:lstStyle/>
                    <a:p>
                      <a:pPr indent="0" lvl="0" marL="0" marR="0" rtl="0" algn="ctr">
                        <a:lnSpc>
                          <a:spcPct val="140030"/>
                        </a:lnSpc>
                        <a:spcBef>
                          <a:spcPts val="0"/>
                        </a:spcBef>
                        <a:spcAft>
                          <a:spcPts val="0"/>
                        </a:spcAft>
                        <a:buNone/>
                      </a:pPr>
                      <a:r>
                        <a:rPr b="1" lang="en-US" sz="1199" u="none" cap="none" strike="noStrike">
                          <a:solidFill>
                            <a:srgbClr val="000000"/>
                          </a:solidFill>
                          <a:latin typeface="Poppins"/>
                          <a:ea typeface="Poppins"/>
                          <a:cs typeface="Poppins"/>
                          <a:sym typeface="Poppins"/>
                        </a:rPr>
                        <a:t>Notes / Reflections</a:t>
                      </a:r>
                      <a:endParaRPr sz="10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DF8C3D"/>
                    </a:solidFill>
                  </a:tcPr>
                </a:tc>
              </a:tr>
              <a:tr h="717750">
                <a:tc>
                  <a:txBody>
                    <a:bodyPr/>
                    <a:lstStyle/>
                    <a:p>
                      <a:pPr indent="0" lvl="0" marL="0" marR="0" rtl="0" algn="l">
                        <a:lnSpc>
                          <a:spcPct val="139916"/>
                        </a:lnSpc>
                        <a:spcBef>
                          <a:spcPts val="0"/>
                        </a:spcBef>
                        <a:spcAft>
                          <a:spcPts val="0"/>
                        </a:spcAft>
                        <a:buNone/>
                      </a:pPr>
                      <a:r>
                        <a:rPr lang="en-US" sz="1200" u="none" cap="none" strike="noStrike">
                          <a:solidFill>
                            <a:srgbClr val="000000"/>
                          </a:solidFill>
                          <a:latin typeface="Poppins"/>
                          <a:ea typeface="Poppins"/>
                          <a:cs typeface="Poppins"/>
                          <a:sym typeface="Poppins"/>
                        </a:rPr>
                        <a:t>Progress on Anti-Racist Goals</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636100">
                <a:tc>
                  <a:txBody>
                    <a:bodyPr/>
                    <a:lstStyle/>
                    <a:p>
                      <a:pPr indent="0" lvl="0" marL="0" marR="0" rtl="0" algn="l">
                        <a:lnSpc>
                          <a:spcPct val="139916"/>
                        </a:lnSpc>
                        <a:spcBef>
                          <a:spcPts val="0"/>
                        </a:spcBef>
                        <a:spcAft>
                          <a:spcPts val="0"/>
                        </a:spcAft>
                        <a:buNone/>
                      </a:pPr>
                      <a:r>
                        <a:rPr lang="en-US" sz="1200" u="none" cap="none" strike="noStrike">
                          <a:solidFill>
                            <a:srgbClr val="000000"/>
                          </a:solidFill>
                          <a:latin typeface="Poppins"/>
                          <a:ea typeface="Poppins"/>
                          <a:cs typeface="Poppins"/>
                          <a:sym typeface="Poppins"/>
                        </a:rPr>
                        <a:t>Clarity of Vision &amp; Direction</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636100">
                <a:tc>
                  <a:txBody>
                    <a:bodyPr/>
                    <a:lstStyle/>
                    <a:p>
                      <a:pPr indent="0" lvl="0" marL="0" marR="0" rtl="0" algn="l">
                        <a:lnSpc>
                          <a:spcPct val="139916"/>
                        </a:lnSpc>
                        <a:spcBef>
                          <a:spcPts val="0"/>
                        </a:spcBef>
                        <a:spcAft>
                          <a:spcPts val="0"/>
                        </a:spcAft>
                        <a:buNone/>
                      </a:pPr>
                      <a:r>
                        <a:rPr lang="en-US" sz="1200" u="none" cap="none" strike="noStrike">
                          <a:solidFill>
                            <a:srgbClr val="000000"/>
                          </a:solidFill>
                          <a:latin typeface="Poppins"/>
                          <a:ea typeface="Poppins"/>
                          <a:cs typeface="Poppins"/>
                          <a:sym typeface="Poppins"/>
                        </a:rPr>
                        <a:t>Partner Accountability</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717750">
                <a:tc>
                  <a:txBody>
                    <a:bodyPr/>
                    <a:lstStyle/>
                    <a:p>
                      <a:pPr indent="0" lvl="0" marL="0" marR="0" rtl="0" algn="l">
                        <a:lnSpc>
                          <a:spcPct val="139916"/>
                        </a:lnSpc>
                        <a:spcBef>
                          <a:spcPts val="0"/>
                        </a:spcBef>
                        <a:spcAft>
                          <a:spcPts val="0"/>
                        </a:spcAft>
                        <a:buNone/>
                      </a:pPr>
                      <a:r>
                        <a:rPr lang="en-US" sz="1200" u="none" cap="none" strike="noStrike">
                          <a:solidFill>
                            <a:srgbClr val="000000"/>
                          </a:solidFill>
                          <a:latin typeface="Poppins"/>
                          <a:ea typeface="Poppins"/>
                          <a:cs typeface="Poppins"/>
                          <a:sym typeface="Poppins"/>
                        </a:rPr>
                        <a:t>Staff Engagement</a:t>
                      </a:r>
                      <a:endParaRPr sz="1100" u="none" cap="none" strike="noStrike"/>
                    </a:p>
                    <a:p>
                      <a:pPr indent="0" lvl="0" marL="0" marR="0" rtl="0" algn="l">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717750">
                <a:tc>
                  <a:txBody>
                    <a:bodyPr/>
                    <a:lstStyle/>
                    <a:p>
                      <a:pPr indent="0" lvl="0" marL="0" marR="0" rtl="0" algn="l">
                        <a:lnSpc>
                          <a:spcPct val="139916"/>
                        </a:lnSpc>
                        <a:spcBef>
                          <a:spcPts val="0"/>
                        </a:spcBef>
                        <a:spcAft>
                          <a:spcPts val="0"/>
                        </a:spcAft>
                        <a:buNone/>
                      </a:pPr>
                      <a:r>
                        <a:rPr lang="en-US" sz="1200" u="none" cap="none" strike="noStrike">
                          <a:solidFill>
                            <a:srgbClr val="000000"/>
                          </a:solidFill>
                          <a:latin typeface="Poppins"/>
                          <a:ea typeface="Poppins"/>
                          <a:cs typeface="Poppins"/>
                          <a:sym typeface="Poppins"/>
                        </a:rPr>
                        <a:t>Student &amp; Community Involvement</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bl>
          </a:graphicData>
        </a:graphic>
      </p:graphicFrame>
      <p:sp>
        <p:nvSpPr>
          <p:cNvPr id="135" name="Google Shape;135;p15"/>
          <p:cNvSpPr/>
          <p:nvPr/>
        </p:nvSpPr>
        <p:spPr>
          <a:xfrm>
            <a:off x="137406" y="9295803"/>
            <a:ext cx="1280394" cy="1280394"/>
          </a:xfrm>
          <a:custGeom>
            <a:rect b="b" l="l" r="r" t="t"/>
            <a:pathLst>
              <a:path extrusionOk="0" h="6350000" w="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DF8C3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15"/>
          <p:cNvSpPr txBox="1"/>
          <p:nvPr/>
        </p:nvSpPr>
        <p:spPr>
          <a:xfrm>
            <a:off x="756000" y="9888375"/>
            <a:ext cx="1281120" cy="226695"/>
          </a:xfrm>
          <a:prstGeom prst="rect">
            <a:avLst/>
          </a:prstGeom>
          <a:noFill/>
          <a:ln>
            <a:noFill/>
          </a:ln>
        </p:spPr>
        <p:txBody>
          <a:bodyPr anchorCtr="0" anchor="t" bIns="0" lIns="0" spcFirstLastPara="1" rIns="0" wrap="square" tIns="0">
            <a:spAutoFit/>
          </a:bodyPr>
          <a:lstStyle/>
          <a:p>
            <a:pPr indent="0" lvl="0" marL="0" marR="0" rtl="0" algn="l">
              <a:lnSpc>
                <a:spcPct val="139916"/>
              </a:lnSpc>
              <a:spcBef>
                <a:spcPts val="0"/>
              </a:spcBef>
              <a:spcAft>
                <a:spcPts val="0"/>
              </a:spcAft>
              <a:buNone/>
            </a:pPr>
            <a:r>
              <a:rPr b="0" i="0" lang="en-US" sz="1200" u="none" cap="none" strike="noStrike">
                <a:solidFill>
                  <a:srgbClr val="000000"/>
                </a:solidFill>
                <a:latin typeface="Poppins"/>
                <a:ea typeface="Poppins"/>
                <a:cs typeface="Poppins"/>
                <a:sym typeface="Poppins"/>
              </a:rPr>
              <a:t>2</a:t>
            </a:r>
            <a:endParaRPr/>
          </a:p>
        </p:txBody>
      </p:sp>
      <p:sp>
        <p:nvSpPr>
          <p:cNvPr id="137" name="Google Shape;137;p15"/>
          <p:cNvSpPr txBox="1"/>
          <p:nvPr/>
        </p:nvSpPr>
        <p:spPr>
          <a:xfrm>
            <a:off x="766625" y="6667528"/>
            <a:ext cx="5870100" cy="4803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0" i="0" lang="en-US" sz="1300" u="none" cap="none" strike="noStrike">
                <a:solidFill>
                  <a:srgbClr val="100F0D"/>
                </a:solidFill>
                <a:latin typeface="Poppins"/>
                <a:ea typeface="Poppins"/>
                <a:cs typeface="Poppins"/>
                <a:sym typeface="Poppins"/>
              </a:rPr>
              <a:t>Use this assessment to identify areas where support or renewed focus may be needed.</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16"/>
          <p:cNvSpPr txBox="1"/>
          <p:nvPr/>
        </p:nvSpPr>
        <p:spPr>
          <a:xfrm>
            <a:off x="756000" y="1112986"/>
            <a:ext cx="5870115" cy="4095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i="0" lang="en-US" sz="3000" u="none" cap="none" strike="noStrike">
                <a:solidFill>
                  <a:srgbClr val="100F0D"/>
                </a:solidFill>
                <a:latin typeface="Oswald"/>
                <a:ea typeface="Oswald"/>
                <a:cs typeface="Oswald"/>
                <a:sym typeface="Oswald"/>
              </a:rPr>
              <a:t>Goal Review &amp; Revision Sheet</a:t>
            </a:r>
            <a:endParaRPr/>
          </a:p>
        </p:txBody>
      </p:sp>
      <p:sp>
        <p:nvSpPr>
          <p:cNvPr id="143" name="Google Shape;143;p16"/>
          <p:cNvSpPr txBox="1"/>
          <p:nvPr/>
        </p:nvSpPr>
        <p:spPr>
          <a:xfrm>
            <a:off x="777240" y="1584475"/>
            <a:ext cx="5870115" cy="25273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1" i="0" lang="en-US" sz="1300" u="none" cap="none" strike="noStrike">
                <a:solidFill>
                  <a:srgbClr val="100F0D"/>
                </a:solidFill>
                <a:latin typeface="Poppins"/>
                <a:ea typeface="Poppins"/>
                <a:cs typeface="Poppins"/>
                <a:sym typeface="Poppins"/>
              </a:rPr>
              <a:t>Purpose</a:t>
            </a:r>
            <a:r>
              <a:rPr b="0" i="0" lang="en-US" sz="1300" u="none" cap="none" strike="noStrike">
                <a:solidFill>
                  <a:srgbClr val="100F0D"/>
                </a:solidFill>
                <a:latin typeface="Poppins"/>
                <a:ea typeface="Poppins"/>
                <a:cs typeface="Poppins"/>
                <a:sym typeface="Poppins"/>
              </a:rPr>
              <a:t>: To revisit original SMART goals and revise them if necessary.</a:t>
            </a:r>
            <a:endParaRPr/>
          </a:p>
        </p:txBody>
      </p:sp>
      <p:graphicFrame>
        <p:nvGraphicFramePr>
          <p:cNvPr id="144" name="Google Shape;144;p16"/>
          <p:cNvGraphicFramePr/>
          <p:nvPr/>
        </p:nvGraphicFramePr>
        <p:xfrm>
          <a:off x="756000" y="1951505"/>
          <a:ext cx="3000000" cy="3000000"/>
        </p:xfrm>
        <a:graphic>
          <a:graphicData uri="http://schemas.openxmlformats.org/drawingml/2006/table">
            <a:tbl>
              <a:tblPr>
                <a:noFill/>
                <a:tableStyleId>{70DE9BD4-C6CD-4EB4-BB58-9998FF0B9F99}</a:tableStyleId>
              </a:tblPr>
              <a:tblGrid>
                <a:gridCol w="2614100"/>
                <a:gridCol w="3412675"/>
              </a:tblGrid>
              <a:tr h="636925">
                <a:tc gridSpan="2">
                  <a:txBody>
                    <a:bodyPr/>
                    <a:lstStyle/>
                    <a:p>
                      <a:pPr indent="0" lvl="0" marL="0" marR="0" rtl="0" algn="l">
                        <a:lnSpc>
                          <a:spcPct val="140030"/>
                        </a:lnSpc>
                        <a:spcBef>
                          <a:spcPts val="0"/>
                        </a:spcBef>
                        <a:spcAft>
                          <a:spcPts val="0"/>
                        </a:spcAft>
                        <a:buNone/>
                      </a:pPr>
                      <a:r>
                        <a:rPr b="1" lang="en-US" sz="1299" u="none" cap="none" strike="noStrike">
                          <a:solidFill>
                            <a:srgbClr val="000000"/>
                          </a:solidFill>
                          <a:latin typeface="Poppins"/>
                          <a:ea typeface="Poppins"/>
                          <a:cs typeface="Poppins"/>
                          <a:sym typeface="Poppins"/>
                        </a:rPr>
                        <a:t>Original Goal:</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DF8C3D"/>
                    </a:solidFill>
                  </a:tcPr>
                </a:tc>
                <a:tc hMerge="1"/>
              </a:tr>
              <a:tr h="636925">
                <a:tc>
                  <a:txBody>
                    <a:bodyPr/>
                    <a:lstStyle/>
                    <a:p>
                      <a:pPr indent="0" lvl="0" marL="0" marR="0" rtl="0" algn="l">
                        <a:lnSpc>
                          <a:spcPct val="139916"/>
                        </a:lnSpc>
                        <a:spcBef>
                          <a:spcPts val="0"/>
                        </a:spcBef>
                        <a:spcAft>
                          <a:spcPts val="0"/>
                        </a:spcAft>
                        <a:buNone/>
                      </a:pPr>
                      <a:r>
                        <a:rPr lang="en-US" sz="1200" u="none" cap="none" strike="noStrike">
                          <a:solidFill>
                            <a:srgbClr val="000000"/>
                          </a:solidFill>
                          <a:latin typeface="Poppins"/>
                          <a:ea typeface="Poppins"/>
                          <a:cs typeface="Poppins"/>
                          <a:sym typeface="Poppins"/>
                        </a:rPr>
                        <a:t>Progress Summary</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636925">
                <a:tc>
                  <a:txBody>
                    <a:bodyPr/>
                    <a:lstStyle/>
                    <a:p>
                      <a:pPr indent="0" lvl="0" marL="0" marR="0" rtl="0" algn="l">
                        <a:lnSpc>
                          <a:spcPct val="139916"/>
                        </a:lnSpc>
                        <a:spcBef>
                          <a:spcPts val="0"/>
                        </a:spcBef>
                        <a:spcAft>
                          <a:spcPts val="0"/>
                        </a:spcAft>
                        <a:buNone/>
                      </a:pPr>
                      <a:r>
                        <a:rPr lang="en-US" sz="1200" u="none" cap="none" strike="noStrike">
                          <a:solidFill>
                            <a:srgbClr val="000000"/>
                          </a:solidFill>
                          <a:latin typeface="Poppins"/>
                          <a:ea typeface="Poppins"/>
                          <a:cs typeface="Poppins"/>
                          <a:sym typeface="Poppins"/>
                        </a:rPr>
                        <a:t>Keep / Revise</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636925">
                <a:tc>
                  <a:txBody>
                    <a:bodyPr/>
                    <a:lstStyle/>
                    <a:p>
                      <a:pPr indent="0" lvl="0" marL="0" marR="0" rtl="0" algn="l">
                        <a:lnSpc>
                          <a:spcPct val="139916"/>
                        </a:lnSpc>
                        <a:spcBef>
                          <a:spcPts val="0"/>
                        </a:spcBef>
                        <a:spcAft>
                          <a:spcPts val="0"/>
                        </a:spcAft>
                        <a:buNone/>
                      </a:pPr>
                      <a:r>
                        <a:rPr lang="en-US" sz="1200" u="none" cap="none" strike="noStrike">
                          <a:solidFill>
                            <a:srgbClr val="000000"/>
                          </a:solidFill>
                          <a:latin typeface="Poppins"/>
                          <a:ea typeface="Poppins"/>
                          <a:cs typeface="Poppins"/>
                          <a:sym typeface="Poppins"/>
                        </a:rPr>
                        <a:t>Revised Goal (if applicable)</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636925">
                <a:tc>
                  <a:txBody>
                    <a:bodyPr/>
                    <a:lstStyle/>
                    <a:p>
                      <a:pPr indent="0" lvl="0" marL="0" marR="0" rtl="0" algn="l">
                        <a:lnSpc>
                          <a:spcPct val="139916"/>
                        </a:lnSpc>
                        <a:spcBef>
                          <a:spcPts val="0"/>
                        </a:spcBef>
                        <a:spcAft>
                          <a:spcPts val="0"/>
                        </a:spcAft>
                        <a:buNone/>
                      </a:pPr>
                      <a:r>
                        <a:rPr lang="en-US" sz="1200" u="none" cap="none" strike="noStrike">
                          <a:solidFill>
                            <a:srgbClr val="000000"/>
                          </a:solidFill>
                          <a:latin typeface="Poppins"/>
                          <a:ea typeface="Poppins"/>
                          <a:cs typeface="Poppins"/>
                          <a:sym typeface="Poppins"/>
                        </a:rPr>
                        <a:t>Reason for Change</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bl>
          </a:graphicData>
        </a:graphic>
      </p:graphicFrame>
      <p:sp>
        <p:nvSpPr>
          <p:cNvPr id="145" name="Google Shape;145;p16"/>
          <p:cNvSpPr/>
          <p:nvPr/>
        </p:nvSpPr>
        <p:spPr>
          <a:xfrm>
            <a:off x="137406" y="9295803"/>
            <a:ext cx="1280394" cy="1280394"/>
          </a:xfrm>
          <a:custGeom>
            <a:rect b="b" l="l" r="r" t="t"/>
            <a:pathLst>
              <a:path extrusionOk="0" h="6350000" w="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DF8C3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16"/>
          <p:cNvSpPr txBox="1"/>
          <p:nvPr/>
        </p:nvSpPr>
        <p:spPr>
          <a:xfrm>
            <a:off x="756000" y="9888375"/>
            <a:ext cx="1281120" cy="226695"/>
          </a:xfrm>
          <a:prstGeom prst="rect">
            <a:avLst/>
          </a:prstGeom>
          <a:noFill/>
          <a:ln>
            <a:noFill/>
          </a:ln>
        </p:spPr>
        <p:txBody>
          <a:bodyPr anchorCtr="0" anchor="t" bIns="0" lIns="0" spcFirstLastPara="1" rIns="0" wrap="square" tIns="0">
            <a:spAutoFit/>
          </a:bodyPr>
          <a:lstStyle/>
          <a:p>
            <a:pPr indent="0" lvl="0" marL="0" marR="0" rtl="0" algn="l">
              <a:lnSpc>
                <a:spcPct val="139916"/>
              </a:lnSpc>
              <a:spcBef>
                <a:spcPts val="0"/>
              </a:spcBef>
              <a:spcAft>
                <a:spcPts val="0"/>
              </a:spcAft>
              <a:buNone/>
            </a:pPr>
            <a:r>
              <a:rPr b="0" i="0" lang="en-US" sz="1200" u="none" cap="none" strike="noStrike">
                <a:solidFill>
                  <a:srgbClr val="000000"/>
                </a:solidFill>
                <a:latin typeface="Poppins"/>
                <a:ea typeface="Poppins"/>
                <a:cs typeface="Poppins"/>
                <a:sym typeface="Poppins"/>
              </a:rPr>
              <a:t>3</a:t>
            </a:r>
            <a:endParaRPr/>
          </a:p>
        </p:txBody>
      </p:sp>
      <p:graphicFrame>
        <p:nvGraphicFramePr>
          <p:cNvPr id="147" name="Google Shape;147;p16"/>
          <p:cNvGraphicFramePr/>
          <p:nvPr/>
        </p:nvGraphicFramePr>
        <p:xfrm>
          <a:off x="756000" y="5346000"/>
          <a:ext cx="3000000" cy="3000000"/>
        </p:xfrm>
        <a:graphic>
          <a:graphicData uri="http://schemas.openxmlformats.org/drawingml/2006/table">
            <a:tbl>
              <a:tblPr>
                <a:noFill/>
                <a:tableStyleId>{70DE9BD4-C6CD-4EB4-BB58-9998FF0B9F99}</a:tableStyleId>
              </a:tblPr>
              <a:tblGrid>
                <a:gridCol w="2614100"/>
                <a:gridCol w="3412675"/>
              </a:tblGrid>
              <a:tr h="636925">
                <a:tc gridSpan="2">
                  <a:txBody>
                    <a:bodyPr/>
                    <a:lstStyle/>
                    <a:p>
                      <a:pPr indent="0" lvl="0" marL="0" marR="0" rtl="0" algn="l">
                        <a:lnSpc>
                          <a:spcPct val="140030"/>
                        </a:lnSpc>
                        <a:spcBef>
                          <a:spcPts val="0"/>
                        </a:spcBef>
                        <a:spcAft>
                          <a:spcPts val="0"/>
                        </a:spcAft>
                        <a:buNone/>
                      </a:pPr>
                      <a:r>
                        <a:rPr b="1" lang="en-US" sz="1299" u="none" cap="none" strike="noStrike">
                          <a:solidFill>
                            <a:srgbClr val="000000"/>
                          </a:solidFill>
                          <a:latin typeface="Poppins"/>
                          <a:ea typeface="Poppins"/>
                          <a:cs typeface="Poppins"/>
                          <a:sym typeface="Poppins"/>
                        </a:rPr>
                        <a:t>Original Goal:</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DF8C3D"/>
                    </a:solidFill>
                  </a:tcPr>
                </a:tc>
                <a:tc hMerge="1"/>
              </a:tr>
              <a:tr h="636925">
                <a:tc>
                  <a:txBody>
                    <a:bodyPr/>
                    <a:lstStyle/>
                    <a:p>
                      <a:pPr indent="0" lvl="0" marL="0" marR="0" rtl="0" algn="l">
                        <a:lnSpc>
                          <a:spcPct val="139916"/>
                        </a:lnSpc>
                        <a:spcBef>
                          <a:spcPts val="0"/>
                        </a:spcBef>
                        <a:spcAft>
                          <a:spcPts val="0"/>
                        </a:spcAft>
                        <a:buNone/>
                      </a:pPr>
                      <a:r>
                        <a:rPr lang="en-US" sz="1200" u="none" cap="none" strike="noStrike">
                          <a:solidFill>
                            <a:srgbClr val="000000"/>
                          </a:solidFill>
                          <a:latin typeface="Poppins"/>
                          <a:ea typeface="Poppins"/>
                          <a:cs typeface="Poppins"/>
                          <a:sym typeface="Poppins"/>
                        </a:rPr>
                        <a:t>Progress Summary</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636925">
                <a:tc>
                  <a:txBody>
                    <a:bodyPr/>
                    <a:lstStyle/>
                    <a:p>
                      <a:pPr indent="0" lvl="0" marL="0" marR="0" rtl="0" algn="l">
                        <a:lnSpc>
                          <a:spcPct val="139916"/>
                        </a:lnSpc>
                        <a:spcBef>
                          <a:spcPts val="0"/>
                        </a:spcBef>
                        <a:spcAft>
                          <a:spcPts val="0"/>
                        </a:spcAft>
                        <a:buNone/>
                      </a:pPr>
                      <a:r>
                        <a:rPr lang="en-US" sz="1200" u="none" cap="none" strike="noStrike">
                          <a:solidFill>
                            <a:srgbClr val="000000"/>
                          </a:solidFill>
                          <a:latin typeface="Poppins"/>
                          <a:ea typeface="Poppins"/>
                          <a:cs typeface="Poppins"/>
                          <a:sym typeface="Poppins"/>
                        </a:rPr>
                        <a:t>Keep / Revise</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636925">
                <a:tc>
                  <a:txBody>
                    <a:bodyPr/>
                    <a:lstStyle/>
                    <a:p>
                      <a:pPr indent="0" lvl="0" marL="0" marR="0" rtl="0" algn="l">
                        <a:lnSpc>
                          <a:spcPct val="139916"/>
                        </a:lnSpc>
                        <a:spcBef>
                          <a:spcPts val="0"/>
                        </a:spcBef>
                        <a:spcAft>
                          <a:spcPts val="0"/>
                        </a:spcAft>
                        <a:buNone/>
                      </a:pPr>
                      <a:r>
                        <a:rPr lang="en-US" sz="1200" u="none" cap="none" strike="noStrike">
                          <a:solidFill>
                            <a:srgbClr val="000000"/>
                          </a:solidFill>
                          <a:latin typeface="Poppins"/>
                          <a:ea typeface="Poppins"/>
                          <a:cs typeface="Poppins"/>
                          <a:sym typeface="Poppins"/>
                        </a:rPr>
                        <a:t>Revised Goal (if applicable)</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636925">
                <a:tc>
                  <a:txBody>
                    <a:bodyPr/>
                    <a:lstStyle/>
                    <a:p>
                      <a:pPr indent="0" lvl="0" marL="0" marR="0" rtl="0" algn="l">
                        <a:lnSpc>
                          <a:spcPct val="139916"/>
                        </a:lnSpc>
                        <a:spcBef>
                          <a:spcPts val="0"/>
                        </a:spcBef>
                        <a:spcAft>
                          <a:spcPts val="0"/>
                        </a:spcAft>
                        <a:buNone/>
                      </a:pPr>
                      <a:r>
                        <a:rPr lang="en-US" sz="1200" u="none" cap="none" strike="noStrike">
                          <a:solidFill>
                            <a:srgbClr val="000000"/>
                          </a:solidFill>
                          <a:latin typeface="Poppins"/>
                          <a:ea typeface="Poppins"/>
                          <a:cs typeface="Poppins"/>
                          <a:sym typeface="Poppins"/>
                        </a:rPr>
                        <a:t>Reason for Change</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17"/>
          <p:cNvSpPr txBox="1"/>
          <p:nvPr/>
        </p:nvSpPr>
        <p:spPr>
          <a:xfrm>
            <a:off x="756000" y="1112986"/>
            <a:ext cx="5870115" cy="4095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i="0" lang="en-US" sz="3000" u="none" cap="none" strike="noStrike">
                <a:solidFill>
                  <a:srgbClr val="100F0D"/>
                </a:solidFill>
                <a:latin typeface="Oswald"/>
                <a:ea typeface="Oswald"/>
                <a:cs typeface="Oswald"/>
                <a:sym typeface="Oswald"/>
              </a:rPr>
              <a:t>Group Reflection Session Guide</a:t>
            </a:r>
            <a:endParaRPr/>
          </a:p>
        </p:txBody>
      </p:sp>
      <p:sp>
        <p:nvSpPr>
          <p:cNvPr id="153" name="Google Shape;153;p17"/>
          <p:cNvSpPr txBox="1"/>
          <p:nvPr/>
        </p:nvSpPr>
        <p:spPr>
          <a:xfrm>
            <a:off x="777240" y="1584475"/>
            <a:ext cx="5870115" cy="25273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1" i="0" lang="en-US" sz="1300" u="none" cap="none" strike="noStrike">
                <a:solidFill>
                  <a:srgbClr val="100F0D"/>
                </a:solidFill>
                <a:latin typeface="Poppins"/>
                <a:ea typeface="Poppins"/>
                <a:cs typeface="Poppins"/>
                <a:sym typeface="Poppins"/>
              </a:rPr>
              <a:t>Purpose</a:t>
            </a:r>
            <a:r>
              <a:rPr b="0" i="0" lang="en-US" sz="1300" u="none" cap="none" strike="noStrike">
                <a:solidFill>
                  <a:srgbClr val="100F0D"/>
                </a:solidFill>
                <a:latin typeface="Poppins"/>
                <a:ea typeface="Poppins"/>
                <a:cs typeface="Poppins"/>
                <a:sym typeface="Poppins"/>
              </a:rPr>
              <a:t>: To facilitate a virtual or in-person mid-point group discussion.</a:t>
            </a:r>
            <a:endParaRPr/>
          </a:p>
        </p:txBody>
      </p:sp>
      <p:sp>
        <p:nvSpPr>
          <p:cNvPr id="154" name="Google Shape;154;p17"/>
          <p:cNvSpPr/>
          <p:nvPr/>
        </p:nvSpPr>
        <p:spPr>
          <a:xfrm>
            <a:off x="137406" y="9295803"/>
            <a:ext cx="1280394" cy="1280394"/>
          </a:xfrm>
          <a:custGeom>
            <a:rect b="b" l="l" r="r" t="t"/>
            <a:pathLst>
              <a:path extrusionOk="0" h="6350000" w="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DF8C3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17"/>
          <p:cNvSpPr txBox="1"/>
          <p:nvPr/>
        </p:nvSpPr>
        <p:spPr>
          <a:xfrm>
            <a:off x="756000" y="9888375"/>
            <a:ext cx="1281120" cy="226695"/>
          </a:xfrm>
          <a:prstGeom prst="rect">
            <a:avLst/>
          </a:prstGeom>
          <a:noFill/>
          <a:ln>
            <a:noFill/>
          </a:ln>
        </p:spPr>
        <p:txBody>
          <a:bodyPr anchorCtr="0" anchor="t" bIns="0" lIns="0" spcFirstLastPara="1" rIns="0" wrap="square" tIns="0">
            <a:spAutoFit/>
          </a:bodyPr>
          <a:lstStyle/>
          <a:p>
            <a:pPr indent="0" lvl="0" marL="0" marR="0" rtl="0" algn="l">
              <a:lnSpc>
                <a:spcPct val="139916"/>
              </a:lnSpc>
              <a:spcBef>
                <a:spcPts val="0"/>
              </a:spcBef>
              <a:spcAft>
                <a:spcPts val="0"/>
              </a:spcAft>
              <a:buNone/>
            </a:pPr>
            <a:r>
              <a:rPr b="0" i="0" lang="en-US" sz="1200" u="none" cap="none" strike="noStrike">
                <a:solidFill>
                  <a:srgbClr val="000000"/>
                </a:solidFill>
                <a:latin typeface="Poppins"/>
                <a:ea typeface="Poppins"/>
                <a:cs typeface="Poppins"/>
                <a:sym typeface="Poppins"/>
              </a:rPr>
              <a:t>4</a:t>
            </a:r>
            <a:endParaRPr/>
          </a:p>
        </p:txBody>
      </p:sp>
      <p:sp>
        <p:nvSpPr>
          <p:cNvPr id="156" name="Google Shape;156;p17"/>
          <p:cNvSpPr txBox="1"/>
          <p:nvPr/>
        </p:nvSpPr>
        <p:spPr>
          <a:xfrm>
            <a:off x="777600" y="2160901"/>
            <a:ext cx="5870100" cy="3279900"/>
          </a:xfrm>
          <a:prstGeom prst="rect">
            <a:avLst/>
          </a:prstGeom>
          <a:noFill/>
          <a:ln>
            <a:noFill/>
          </a:ln>
        </p:spPr>
        <p:txBody>
          <a:bodyPr anchorCtr="0" anchor="t" bIns="0" lIns="0" spcFirstLastPara="1" rIns="0" wrap="square" tIns="0">
            <a:spAutoFit/>
          </a:bodyPr>
          <a:lstStyle/>
          <a:p>
            <a:pPr indent="0" lvl="0" marL="0" marR="0" rtl="0" algn="l">
              <a:lnSpc>
                <a:spcPct val="140030"/>
              </a:lnSpc>
              <a:spcBef>
                <a:spcPts val="0"/>
              </a:spcBef>
              <a:spcAft>
                <a:spcPts val="0"/>
              </a:spcAft>
              <a:buNone/>
            </a:pPr>
            <a:r>
              <a:rPr b="1" i="0" lang="en-US" sz="1299" u="none" cap="none" strike="noStrike">
                <a:solidFill>
                  <a:srgbClr val="100F0D"/>
                </a:solidFill>
                <a:latin typeface="Poppins"/>
                <a:ea typeface="Poppins"/>
                <a:cs typeface="Poppins"/>
                <a:sym typeface="Poppins"/>
              </a:rPr>
              <a:t>Suggested Format:</a:t>
            </a:r>
            <a:endParaRPr/>
          </a:p>
          <a:p>
            <a:pPr indent="-140335" lvl="1" marL="280669" marR="0" rtl="0" algn="l">
              <a:lnSpc>
                <a:spcPct val="140030"/>
              </a:lnSpc>
              <a:spcBef>
                <a:spcPts val="0"/>
              </a:spcBef>
              <a:spcAft>
                <a:spcPts val="0"/>
              </a:spcAft>
              <a:buClr>
                <a:srgbClr val="100F0D"/>
              </a:buClr>
              <a:buSzPts val="1299"/>
              <a:buFont typeface="Poppins"/>
              <a:buAutoNum type="arabicPeriod"/>
            </a:pPr>
            <a:r>
              <a:rPr b="0" i="0" lang="en-US" sz="1299" u="none" cap="none" strike="noStrike">
                <a:solidFill>
                  <a:srgbClr val="100F0D"/>
                </a:solidFill>
                <a:latin typeface="Poppins"/>
                <a:ea typeface="Poppins"/>
                <a:cs typeface="Poppins"/>
                <a:sym typeface="Poppins"/>
              </a:rPr>
              <a:t>Welcome &amp; re-grounding in purpose</a:t>
            </a:r>
            <a:endParaRPr/>
          </a:p>
          <a:p>
            <a:pPr indent="-140335" lvl="1" marL="280669" marR="0" rtl="0" algn="l">
              <a:lnSpc>
                <a:spcPct val="140030"/>
              </a:lnSpc>
              <a:spcBef>
                <a:spcPts val="0"/>
              </a:spcBef>
              <a:spcAft>
                <a:spcPts val="0"/>
              </a:spcAft>
              <a:buClr>
                <a:srgbClr val="100F0D"/>
              </a:buClr>
              <a:buSzPts val="1299"/>
              <a:buFont typeface="Poppins"/>
              <a:buAutoNum type="arabicPeriod"/>
            </a:pPr>
            <a:r>
              <a:rPr b="0" i="0" lang="en-US" sz="1299" u="none" cap="none" strike="noStrike">
                <a:solidFill>
                  <a:srgbClr val="100F0D"/>
                </a:solidFill>
                <a:latin typeface="Poppins"/>
                <a:ea typeface="Poppins"/>
                <a:cs typeface="Poppins"/>
                <a:sym typeface="Poppins"/>
              </a:rPr>
              <a:t>Reflection breakout groups (using prompts above)</a:t>
            </a:r>
            <a:endParaRPr/>
          </a:p>
          <a:p>
            <a:pPr indent="-140335" lvl="1" marL="280669" marR="0" rtl="0" algn="l">
              <a:lnSpc>
                <a:spcPct val="140030"/>
              </a:lnSpc>
              <a:spcBef>
                <a:spcPts val="0"/>
              </a:spcBef>
              <a:spcAft>
                <a:spcPts val="0"/>
              </a:spcAft>
              <a:buClr>
                <a:srgbClr val="100F0D"/>
              </a:buClr>
              <a:buSzPts val="1299"/>
              <a:buFont typeface="Poppins"/>
              <a:buAutoNum type="arabicPeriod"/>
            </a:pPr>
            <a:r>
              <a:rPr b="0" i="0" lang="en-US" sz="1299" u="none" cap="none" strike="noStrike">
                <a:solidFill>
                  <a:srgbClr val="100F0D"/>
                </a:solidFill>
                <a:latin typeface="Poppins"/>
                <a:ea typeface="Poppins"/>
                <a:cs typeface="Poppins"/>
                <a:sym typeface="Poppins"/>
              </a:rPr>
              <a:t>Sharing insights in plenary</a:t>
            </a:r>
            <a:endParaRPr/>
          </a:p>
          <a:p>
            <a:pPr indent="-140335" lvl="1" marL="280669" marR="0" rtl="0" algn="l">
              <a:lnSpc>
                <a:spcPct val="140030"/>
              </a:lnSpc>
              <a:spcBef>
                <a:spcPts val="0"/>
              </a:spcBef>
              <a:spcAft>
                <a:spcPts val="0"/>
              </a:spcAft>
              <a:buClr>
                <a:srgbClr val="100F0D"/>
              </a:buClr>
              <a:buSzPts val="1299"/>
              <a:buFont typeface="Poppins"/>
              <a:buAutoNum type="arabicPeriod"/>
            </a:pPr>
            <a:r>
              <a:rPr b="0" i="0" lang="en-US" sz="1299" u="none" cap="none" strike="noStrike">
                <a:solidFill>
                  <a:srgbClr val="100F0D"/>
                </a:solidFill>
                <a:latin typeface="Poppins"/>
                <a:ea typeface="Poppins"/>
                <a:cs typeface="Poppins"/>
                <a:sym typeface="Poppins"/>
              </a:rPr>
              <a:t>Optional: anonymous padlet or jamboard sharing</a:t>
            </a:r>
            <a:endParaRPr/>
          </a:p>
          <a:p>
            <a:pPr indent="-140335" lvl="1" marL="280669" marR="0" rtl="0" algn="l">
              <a:lnSpc>
                <a:spcPct val="140030"/>
              </a:lnSpc>
              <a:spcBef>
                <a:spcPts val="0"/>
              </a:spcBef>
              <a:spcAft>
                <a:spcPts val="0"/>
              </a:spcAft>
              <a:buClr>
                <a:srgbClr val="100F0D"/>
              </a:buClr>
              <a:buSzPts val="1299"/>
              <a:buFont typeface="Poppins"/>
              <a:buAutoNum type="arabicPeriod"/>
            </a:pPr>
            <a:r>
              <a:rPr b="0" i="0" lang="en-US" sz="1299" u="none" cap="none" strike="noStrike">
                <a:solidFill>
                  <a:srgbClr val="100F0D"/>
                </a:solidFill>
                <a:latin typeface="Poppins"/>
                <a:ea typeface="Poppins"/>
                <a:cs typeface="Poppins"/>
                <a:sym typeface="Poppins"/>
              </a:rPr>
              <a:t>Wrap-up: top lessons and goals for the second half</a:t>
            </a:r>
            <a:endParaRPr/>
          </a:p>
          <a:p>
            <a:pPr indent="0" lvl="0" marL="0" marR="0" rtl="0" algn="l">
              <a:lnSpc>
                <a:spcPct val="140030"/>
              </a:lnSpc>
              <a:spcBef>
                <a:spcPts val="0"/>
              </a:spcBef>
              <a:spcAft>
                <a:spcPts val="0"/>
              </a:spcAft>
              <a:buNone/>
            </a:pPr>
            <a:r>
              <a:t/>
            </a:r>
            <a:endParaRPr b="0" i="0" sz="1299" u="none" cap="none" strike="noStrike">
              <a:solidFill>
                <a:srgbClr val="100F0D"/>
              </a:solidFill>
              <a:latin typeface="Poppins"/>
              <a:ea typeface="Poppins"/>
              <a:cs typeface="Poppins"/>
              <a:sym typeface="Poppins"/>
            </a:endParaRPr>
          </a:p>
          <a:p>
            <a:pPr indent="0" lvl="0" marL="0" marR="0" rtl="0" algn="l">
              <a:lnSpc>
                <a:spcPct val="140030"/>
              </a:lnSpc>
              <a:spcBef>
                <a:spcPts val="0"/>
              </a:spcBef>
              <a:spcAft>
                <a:spcPts val="0"/>
              </a:spcAft>
              <a:buNone/>
            </a:pPr>
            <a:r>
              <a:rPr b="1" i="0" lang="en-US" sz="1299" u="none" cap="none" strike="noStrike">
                <a:solidFill>
                  <a:srgbClr val="100F0D"/>
                </a:solidFill>
                <a:latin typeface="Poppins"/>
                <a:ea typeface="Poppins"/>
                <a:cs typeface="Poppins"/>
                <a:sym typeface="Poppins"/>
              </a:rPr>
              <a:t>Facilitator Tips:</a:t>
            </a:r>
            <a:endParaRPr/>
          </a:p>
          <a:p>
            <a:pPr indent="-140335" lvl="1" marL="280669" marR="0" rtl="0" algn="l">
              <a:lnSpc>
                <a:spcPct val="140030"/>
              </a:lnSpc>
              <a:spcBef>
                <a:spcPts val="0"/>
              </a:spcBef>
              <a:spcAft>
                <a:spcPts val="0"/>
              </a:spcAft>
              <a:buClr>
                <a:srgbClr val="100F0D"/>
              </a:buClr>
              <a:buSzPts val="1299"/>
              <a:buFont typeface="Arial"/>
              <a:buChar char="•"/>
            </a:pPr>
            <a:r>
              <a:rPr b="0" i="0" lang="en-US" sz="1299" u="none" cap="none" strike="noStrike">
                <a:solidFill>
                  <a:srgbClr val="100F0D"/>
                </a:solidFill>
                <a:latin typeface="Poppins"/>
                <a:ea typeface="Poppins"/>
                <a:cs typeface="Poppins"/>
                <a:sym typeface="Poppins"/>
              </a:rPr>
              <a:t>Create a safe space for honesty and vulnerability</a:t>
            </a:r>
            <a:endParaRPr/>
          </a:p>
          <a:p>
            <a:pPr indent="-140335" lvl="1" marL="280669" marR="0" rtl="0" algn="l">
              <a:lnSpc>
                <a:spcPct val="140030"/>
              </a:lnSpc>
              <a:spcBef>
                <a:spcPts val="0"/>
              </a:spcBef>
              <a:spcAft>
                <a:spcPts val="0"/>
              </a:spcAft>
              <a:buClr>
                <a:srgbClr val="100F0D"/>
              </a:buClr>
              <a:buSzPts val="1299"/>
              <a:buFont typeface="Arial"/>
              <a:buChar char="•"/>
            </a:pPr>
            <a:r>
              <a:rPr b="0" i="0" lang="en-US" sz="1299" u="none" cap="none" strike="noStrike">
                <a:solidFill>
                  <a:srgbClr val="100F0D"/>
                </a:solidFill>
                <a:latin typeface="Poppins"/>
                <a:ea typeface="Poppins"/>
                <a:cs typeface="Poppins"/>
                <a:sym typeface="Poppins"/>
              </a:rPr>
              <a:t>Allow for equal voice—use breakout rooms or structured rounds</a:t>
            </a:r>
            <a:endParaRPr/>
          </a:p>
          <a:p>
            <a:pPr indent="-140335" lvl="1" marL="280669" marR="0" rtl="0" algn="l">
              <a:lnSpc>
                <a:spcPct val="140030"/>
              </a:lnSpc>
              <a:spcBef>
                <a:spcPts val="0"/>
              </a:spcBef>
              <a:spcAft>
                <a:spcPts val="0"/>
              </a:spcAft>
              <a:buClr>
                <a:srgbClr val="100F0D"/>
              </a:buClr>
              <a:buSzPts val="1299"/>
              <a:buFont typeface="Arial"/>
              <a:buChar char="•"/>
            </a:pPr>
            <a:r>
              <a:rPr b="0" i="0" lang="en-US" sz="1299" u="none" cap="none" strike="noStrike">
                <a:solidFill>
                  <a:srgbClr val="100F0D"/>
                </a:solidFill>
                <a:latin typeface="Poppins"/>
                <a:ea typeface="Poppins"/>
                <a:cs typeface="Poppins"/>
                <a:sym typeface="Poppins"/>
              </a:rPr>
              <a:t>Celebrate wins as well as learnings</a:t>
            </a:r>
            <a:endParaRPr/>
          </a:p>
          <a:p>
            <a:pPr indent="0" lvl="0" marL="0" marR="0" rtl="0" algn="l">
              <a:lnSpc>
                <a:spcPct val="140030"/>
              </a:lnSpc>
              <a:spcBef>
                <a:spcPts val="0"/>
              </a:spcBef>
              <a:spcAft>
                <a:spcPts val="0"/>
              </a:spcAft>
              <a:buNone/>
            </a:pPr>
            <a:r>
              <a:t/>
            </a:r>
            <a:endParaRPr b="0" i="0" sz="1299" u="none" cap="none" strike="noStrike">
              <a:solidFill>
                <a:srgbClr val="100F0D"/>
              </a:solidFill>
              <a:latin typeface="Poppins"/>
              <a:ea typeface="Poppins"/>
              <a:cs typeface="Poppins"/>
              <a:sym typeface="Poppin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grpSp>
        <p:nvGrpSpPr>
          <p:cNvPr id="161" name="Google Shape;161;p18"/>
          <p:cNvGrpSpPr/>
          <p:nvPr/>
        </p:nvGrpSpPr>
        <p:grpSpPr>
          <a:xfrm>
            <a:off x="489700" y="2616057"/>
            <a:ext cx="6580599" cy="1832703"/>
            <a:chOff x="0" y="-28575"/>
            <a:chExt cx="2358338" cy="656800"/>
          </a:xfrm>
        </p:grpSpPr>
        <p:sp>
          <p:nvSpPr>
            <p:cNvPr id="162" name="Google Shape;162;p18"/>
            <p:cNvSpPr/>
            <p:nvPr/>
          </p:nvSpPr>
          <p:spPr>
            <a:xfrm>
              <a:off x="0" y="0"/>
              <a:ext cx="2358338" cy="628225"/>
            </a:xfrm>
            <a:custGeom>
              <a:rect b="b" l="l" r="r" t="t"/>
              <a:pathLst>
                <a:path extrusionOk="0" h="628225" w="2358338">
                  <a:moveTo>
                    <a:pt x="24706" y="0"/>
                  </a:moveTo>
                  <a:lnTo>
                    <a:pt x="2333632" y="0"/>
                  </a:lnTo>
                  <a:cubicBezTo>
                    <a:pt x="2340185" y="0"/>
                    <a:pt x="2346469" y="2603"/>
                    <a:pt x="2351102" y="7236"/>
                  </a:cubicBezTo>
                  <a:cubicBezTo>
                    <a:pt x="2355735" y="11869"/>
                    <a:pt x="2358338" y="18154"/>
                    <a:pt x="2358338" y="24706"/>
                  </a:cubicBezTo>
                  <a:lnTo>
                    <a:pt x="2358338" y="603519"/>
                  </a:lnTo>
                  <a:cubicBezTo>
                    <a:pt x="2358338" y="610071"/>
                    <a:pt x="2355735" y="616355"/>
                    <a:pt x="2351102" y="620988"/>
                  </a:cubicBezTo>
                  <a:cubicBezTo>
                    <a:pt x="2346469" y="625622"/>
                    <a:pt x="2340185" y="628225"/>
                    <a:pt x="2333632" y="628225"/>
                  </a:cubicBezTo>
                  <a:lnTo>
                    <a:pt x="24706" y="628225"/>
                  </a:lnTo>
                  <a:cubicBezTo>
                    <a:pt x="18154" y="628225"/>
                    <a:pt x="11869" y="625622"/>
                    <a:pt x="7236" y="620988"/>
                  </a:cubicBezTo>
                  <a:cubicBezTo>
                    <a:pt x="2603" y="616355"/>
                    <a:pt x="0" y="610071"/>
                    <a:pt x="0" y="603519"/>
                  </a:cubicBezTo>
                  <a:lnTo>
                    <a:pt x="0" y="24706"/>
                  </a:lnTo>
                  <a:cubicBezTo>
                    <a:pt x="0" y="18154"/>
                    <a:pt x="2603" y="11869"/>
                    <a:pt x="7236" y="7236"/>
                  </a:cubicBezTo>
                  <a:cubicBezTo>
                    <a:pt x="11869" y="2603"/>
                    <a:pt x="18154" y="0"/>
                    <a:pt x="24706" y="0"/>
                  </a:cubicBezTo>
                  <a:close/>
                </a:path>
              </a:pathLst>
            </a:custGeom>
            <a:solidFill>
              <a:srgbClr val="FAF8F2"/>
            </a:solidFill>
            <a:ln cap="rnd"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18"/>
            <p:cNvSpPr txBox="1"/>
            <p:nvPr/>
          </p:nvSpPr>
          <p:spPr>
            <a:xfrm>
              <a:off x="0" y="-28575"/>
              <a:ext cx="2358338" cy="656800"/>
            </a:xfrm>
            <a:prstGeom prst="rect">
              <a:avLst/>
            </a:prstGeom>
            <a:noFill/>
            <a:ln>
              <a:noFill/>
            </a:ln>
          </p:spPr>
          <p:txBody>
            <a:bodyPr anchorCtr="0" anchor="ctr" bIns="50800" lIns="50800" spcFirstLastPara="1" rIns="50800" wrap="square" tIns="50800">
              <a:noAutofit/>
            </a:bodyPr>
            <a:lstStyle/>
            <a:p>
              <a:pPr indent="0" lvl="0" marL="0" marR="0" rtl="0" algn="ctr">
                <a:lnSpc>
                  <a:spcPct val="111166"/>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64" name="Google Shape;164;p18"/>
          <p:cNvGrpSpPr/>
          <p:nvPr/>
        </p:nvGrpSpPr>
        <p:grpSpPr>
          <a:xfrm>
            <a:off x="489700" y="4774542"/>
            <a:ext cx="3164115" cy="1863373"/>
            <a:chOff x="0" y="-28575"/>
            <a:chExt cx="1133947" cy="667791"/>
          </a:xfrm>
        </p:grpSpPr>
        <p:sp>
          <p:nvSpPr>
            <p:cNvPr id="165" name="Google Shape;165;p18"/>
            <p:cNvSpPr/>
            <p:nvPr/>
          </p:nvSpPr>
          <p:spPr>
            <a:xfrm>
              <a:off x="0" y="0"/>
              <a:ext cx="1133947" cy="639216"/>
            </a:xfrm>
            <a:custGeom>
              <a:rect b="b" l="l" r="r" t="t"/>
              <a:pathLst>
                <a:path extrusionOk="0" h="639216" w="1133947">
                  <a:moveTo>
                    <a:pt x="51383" y="0"/>
                  </a:moveTo>
                  <a:lnTo>
                    <a:pt x="1082565" y="0"/>
                  </a:lnTo>
                  <a:cubicBezTo>
                    <a:pt x="1096192" y="0"/>
                    <a:pt x="1109262" y="5414"/>
                    <a:pt x="1118898" y="15050"/>
                  </a:cubicBezTo>
                  <a:cubicBezTo>
                    <a:pt x="1128534" y="24686"/>
                    <a:pt x="1133947" y="37755"/>
                    <a:pt x="1133947" y="51383"/>
                  </a:cubicBezTo>
                  <a:lnTo>
                    <a:pt x="1133947" y="587834"/>
                  </a:lnTo>
                  <a:cubicBezTo>
                    <a:pt x="1133947" y="616211"/>
                    <a:pt x="1110943" y="639216"/>
                    <a:pt x="1082565" y="639216"/>
                  </a:cubicBezTo>
                  <a:lnTo>
                    <a:pt x="51383" y="639216"/>
                  </a:lnTo>
                  <a:cubicBezTo>
                    <a:pt x="37755" y="639216"/>
                    <a:pt x="24686" y="633803"/>
                    <a:pt x="15050" y="624167"/>
                  </a:cubicBezTo>
                  <a:cubicBezTo>
                    <a:pt x="5414" y="614530"/>
                    <a:pt x="0" y="601461"/>
                    <a:pt x="0" y="587834"/>
                  </a:cubicBezTo>
                  <a:lnTo>
                    <a:pt x="0" y="51383"/>
                  </a:lnTo>
                  <a:cubicBezTo>
                    <a:pt x="0" y="37755"/>
                    <a:pt x="5414" y="24686"/>
                    <a:pt x="15050" y="15050"/>
                  </a:cubicBezTo>
                  <a:cubicBezTo>
                    <a:pt x="24686" y="5414"/>
                    <a:pt x="37755" y="0"/>
                    <a:pt x="51383" y="0"/>
                  </a:cubicBezTo>
                  <a:close/>
                </a:path>
              </a:pathLst>
            </a:custGeom>
            <a:solidFill>
              <a:srgbClr val="FAF8F2"/>
            </a:solidFill>
            <a:ln cap="rnd"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18"/>
            <p:cNvSpPr txBox="1"/>
            <p:nvPr/>
          </p:nvSpPr>
          <p:spPr>
            <a:xfrm>
              <a:off x="0" y="-28575"/>
              <a:ext cx="1133947" cy="667791"/>
            </a:xfrm>
            <a:prstGeom prst="rect">
              <a:avLst/>
            </a:prstGeom>
            <a:noFill/>
            <a:ln>
              <a:noFill/>
            </a:ln>
          </p:spPr>
          <p:txBody>
            <a:bodyPr anchorCtr="0" anchor="ctr" bIns="50800" lIns="50800" spcFirstLastPara="1" rIns="50800" wrap="square" tIns="50800">
              <a:noAutofit/>
            </a:bodyPr>
            <a:lstStyle/>
            <a:p>
              <a:pPr indent="0" lvl="0" marL="0" marR="0" rtl="0" algn="ctr">
                <a:lnSpc>
                  <a:spcPct val="111166"/>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67" name="Google Shape;167;p18"/>
          <p:cNvGrpSpPr/>
          <p:nvPr/>
        </p:nvGrpSpPr>
        <p:grpSpPr>
          <a:xfrm>
            <a:off x="489700" y="6862981"/>
            <a:ext cx="3164115" cy="3471033"/>
            <a:chOff x="0" y="-28575"/>
            <a:chExt cx="1133947" cy="1243940"/>
          </a:xfrm>
        </p:grpSpPr>
        <p:sp>
          <p:nvSpPr>
            <p:cNvPr id="168" name="Google Shape;168;p18"/>
            <p:cNvSpPr/>
            <p:nvPr/>
          </p:nvSpPr>
          <p:spPr>
            <a:xfrm>
              <a:off x="0" y="0"/>
              <a:ext cx="1133947" cy="1215365"/>
            </a:xfrm>
            <a:custGeom>
              <a:rect b="b" l="l" r="r" t="t"/>
              <a:pathLst>
                <a:path extrusionOk="0" h="1215365" w="1133947">
                  <a:moveTo>
                    <a:pt x="51383" y="0"/>
                  </a:moveTo>
                  <a:lnTo>
                    <a:pt x="1082565" y="0"/>
                  </a:lnTo>
                  <a:cubicBezTo>
                    <a:pt x="1096192" y="0"/>
                    <a:pt x="1109262" y="5414"/>
                    <a:pt x="1118898" y="15050"/>
                  </a:cubicBezTo>
                  <a:cubicBezTo>
                    <a:pt x="1128534" y="24686"/>
                    <a:pt x="1133947" y="37755"/>
                    <a:pt x="1133947" y="51383"/>
                  </a:cubicBezTo>
                  <a:lnTo>
                    <a:pt x="1133947" y="1163983"/>
                  </a:lnTo>
                  <a:cubicBezTo>
                    <a:pt x="1133947" y="1192360"/>
                    <a:pt x="1110943" y="1215365"/>
                    <a:pt x="1082565" y="1215365"/>
                  </a:cubicBezTo>
                  <a:lnTo>
                    <a:pt x="51383" y="1215365"/>
                  </a:lnTo>
                  <a:cubicBezTo>
                    <a:pt x="37755" y="1215365"/>
                    <a:pt x="24686" y="1209952"/>
                    <a:pt x="15050" y="1200316"/>
                  </a:cubicBezTo>
                  <a:cubicBezTo>
                    <a:pt x="5414" y="1190679"/>
                    <a:pt x="0" y="1177610"/>
                    <a:pt x="0" y="1163983"/>
                  </a:cubicBezTo>
                  <a:lnTo>
                    <a:pt x="0" y="51383"/>
                  </a:lnTo>
                  <a:cubicBezTo>
                    <a:pt x="0" y="37755"/>
                    <a:pt x="5414" y="24686"/>
                    <a:pt x="15050" y="15050"/>
                  </a:cubicBezTo>
                  <a:cubicBezTo>
                    <a:pt x="24686" y="5414"/>
                    <a:pt x="37755" y="0"/>
                    <a:pt x="51383" y="0"/>
                  </a:cubicBezTo>
                  <a:close/>
                </a:path>
              </a:pathLst>
            </a:custGeom>
            <a:solidFill>
              <a:srgbClr val="FAF8F2"/>
            </a:solidFill>
            <a:ln cap="rnd"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18"/>
            <p:cNvSpPr txBox="1"/>
            <p:nvPr/>
          </p:nvSpPr>
          <p:spPr>
            <a:xfrm>
              <a:off x="0" y="-28575"/>
              <a:ext cx="1133947" cy="1243940"/>
            </a:xfrm>
            <a:prstGeom prst="rect">
              <a:avLst/>
            </a:prstGeom>
            <a:noFill/>
            <a:ln>
              <a:noFill/>
            </a:ln>
          </p:spPr>
          <p:txBody>
            <a:bodyPr anchorCtr="0" anchor="ctr" bIns="50800" lIns="50800" spcFirstLastPara="1" rIns="50800" wrap="square" tIns="50800">
              <a:noAutofit/>
            </a:bodyPr>
            <a:lstStyle/>
            <a:p>
              <a:pPr indent="0" lvl="0" marL="0" marR="0" rtl="0" algn="ctr">
                <a:lnSpc>
                  <a:spcPct val="111166"/>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70" name="Google Shape;170;p18"/>
          <p:cNvGrpSpPr/>
          <p:nvPr/>
        </p:nvGrpSpPr>
        <p:grpSpPr>
          <a:xfrm>
            <a:off x="3906184" y="6862981"/>
            <a:ext cx="3164115" cy="1641055"/>
            <a:chOff x="0" y="-28575"/>
            <a:chExt cx="1133947" cy="588117"/>
          </a:xfrm>
        </p:grpSpPr>
        <p:sp>
          <p:nvSpPr>
            <p:cNvPr id="171" name="Google Shape;171;p18"/>
            <p:cNvSpPr/>
            <p:nvPr/>
          </p:nvSpPr>
          <p:spPr>
            <a:xfrm>
              <a:off x="0" y="0"/>
              <a:ext cx="1133947" cy="559542"/>
            </a:xfrm>
            <a:custGeom>
              <a:rect b="b" l="l" r="r" t="t"/>
              <a:pathLst>
                <a:path extrusionOk="0" h="559542" w="1133947">
                  <a:moveTo>
                    <a:pt x="51383" y="0"/>
                  </a:moveTo>
                  <a:lnTo>
                    <a:pt x="1082565" y="0"/>
                  </a:lnTo>
                  <a:cubicBezTo>
                    <a:pt x="1096192" y="0"/>
                    <a:pt x="1109262" y="5414"/>
                    <a:pt x="1118898" y="15050"/>
                  </a:cubicBezTo>
                  <a:cubicBezTo>
                    <a:pt x="1128534" y="24686"/>
                    <a:pt x="1133947" y="37755"/>
                    <a:pt x="1133947" y="51383"/>
                  </a:cubicBezTo>
                  <a:lnTo>
                    <a:pt x="1133947" y="508160"/>
                  </a:lnTo>
                  <a:cubicBezTo>
                    <a:pt x="1133947" y="521787"/>
                    <a:pt x="1128534" y="534857"/>
                    <a:pt x="1118898" y="544493"/>
                  </a:cubicBezTo>
                  <a:cubicBezTo>
                    <a:pt x="1109262" y="554129"/>
                    <a:pt x="1096192" y="559542"/>
                    <a:pt x="1082565" y="559542"/>
                  </a:cubicBezTo>
                  <a:lnTo>
                    <a:pt x="51383" y="559542"/>
                  </a:lnTo>
                  <a:cubicBezTo>
                    <a:pt x="23005" y="559542"/>
                    <a:pt x="0" y="536538"/>
                    <a:pt x="0" y="508160"/>
                  </a:cubicBezTo>
                  <a:lnTo>
                    <a:pt x="0" y="51383"/>
                  </a:lnTo>
                  <a:cubicBezTo>
                    <a:pt x="0" y="37755"/>
                    <a:pt x="5414" y="24686"/>
                    <a:pt x="15050" y="15050"/>
                  </a:cubicBezTo>
                  <a:cubicBezTo>
                    <a:pt x="24686" y="5414"/>
                    <a:pt x="37755" y="0"/>
                    <a:pt x="51383" y="0"/>
                  </a:cubicBezTo>
                  <a:close/>
                </a:path>
              </a:pathLst>
            </a:custGeom>
            <a:solidFill>
              <a:srgbClr val="FAF8F2"/>
            </a:solidFill>
            <a:ln cap="rnd"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18"/>
            <p:cNvSpPr txBox="1"/>
            <p:nvPr/>
          </p:nvSpPr>
          <p:spPr>
            <a:xfrm>
              <a:off x="0" y="-28575"/>
              <a:ext cx="1133947" cy="588117"/>
            </a:xfrm>
            <a:prstGeom prst="rect">
              <a:avLst/>
            </a:prstGeom>
            <a:noFill/>
            <a:ln>
              <a:noFill/>
            </a:ln>
          </p:spPr>
          <p:txBody>
            <a:bodyPr anchorCtr="0" anchor="ctr" bIns="50800" lIns="50800" spcFirstLastPara="1" rIns="50800" wrap="square" tIns="50800">
              <a:noAutofit/>
            </a:bodyPr>
            <a:lstStyle/>
            <a:p>
              <a:pPr indent="0" lvl="0" marL="0" marR="0" rtl="0" algn="ctr">
                <a:lnSpc>
                  <a:spcPct val="111166"/>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73" name="Google Shape;173;p18"/>
          <p:cNvGrpSpPr/>
          <p:nvPr/>
        </p:nvGrpSpPr>
        <p:grpSpPr>
          <a:xfrm>
            <a:off x="3906184" y="8692959"/>
            <a:ext cx="3164115" cy="1641055"/>
            <a:chOff x="0" y="-28575"/>
            <a:chExt cx="1133947" cy="588117"/>
          </a:xfrm>
        </p:grpSpPr>
        <p:sp>
          <p:nvSpPr>
            <p:cNvPr id="174" name="Google Shape;174;p18"/>
            <p:cNvSpPr/>
            <p:nvPr/>
          </p:nvSpPr>
          <p:spPr>
            <a:xfrm>
              <a:off x="0" y="0"/>
              <a:ext cx="1133947" cy="559542"/>
            </a:xfrm>
            <a:custGeom>
              <a:rect b="b" l="l" r="r" t="t"/>
              <a:pathLst>
                <a:path extrusionOk="0" h="559542" w="1133947">
                  <a:moveTo>
                    <a:pt x="51383" y="0"/>
                  </a:moveTo>
                  <a:lnTo>
                    <a:pt x="1082565" y="0"/>
                  </a:lnTo>
                  <a:cubicBezTo>
                    <a:pt x="1096192" y="0"/>
                    <a:pt x="1109262" y="5414"/>
                    <a:pt x="1118898" y="15050"/>
                  </a:cubicBezTo>
                  <a:cubicBezTo>
                    <a:pt x="1128534" y="24686"/>
                    <a:pt x="1133947" y="37755"/>
                    <a:pt x="1133947" y="51383"/>
                  </a:cubicBezTo>
                  <a:lnTo>
                    <a:pt x="1133947" y="508160"/>
                  </a:lnTo>
                  <a:cubicBezTo>
                    <a:pt x="1133947" y="521787"/>
                    <a:pt x="1128534" y="534857"/>
                    <a:pt x="1118898" y="544493"/>
                  </a:cubicBezTo>
                  <a:cubicBezTo>
                    <a:pt x="1109262" y="554129"/>
                    <a:pt x="1096192" y="559542"/>
                    <a:pt x="1082565" y="559542"/>
                  </a:cubicBezTo>
                  <a:lnTo>
                    <a:pt x="51383" y="559542"/>
                  </a:lnTo>
                  <a:cubicBezTo>
                    <a:pt x="23005" y="559542"/>
                    <a:pt x="0" y="536538"/>
                    <a:pt x="0" y="508160"/>
                  </a:cubicBezTo>
                  <a:lnTo>
                    <a:pt x="0" y="51383"/>
                  </a:lnTo>
                  <a:cubicBezTo>
                    <a:pt x="0" y="37755"/>
                    <a:pt x="5414" y="24686"/>
                    <a:pt x="15050" y="15050"/>
                  </a:cubicBezTo>
                  <a:cubicBezTo>
                    <a:pt x="24686" y="5414"/>
                    <a:pt x="37755" y="0"/>
                    <a:pt x="51383" y="0"/>
                  </a:cubicBezTo>
                  <a:close/>
                </a:path>
              </a:pathLst>
            </a:custGeom>
            <a:solidFill>
              <a:srgbClr val="FAF8F2"/>
            </a:solidFill>
            <a:ln cap="rnd"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18"/>
            <p:cNvSpPr txBox="1"/>
            <p:nvPr/>
          </p:nvSpPr>
          <p:spPr>
            <a:xfrm>
              <a:off x="0" y="-28575"/>
              <a:ext cx="1133947" cy="588117"/>
            </a:xfrm>
            <a:prstGeom prst="rect">
              <a:avLst/>
            </a:prstGeom>
            <a:noFill/>
            <a:ln>
              <a:noFill/>
            </a:ln>
          </p:spPr>
          <p:txBody>
            <a:bodyPr anchorCtr="0" anchor="ctr" bIns="50800" lIns="50800" spcFirstLastPara="1" rIns="50800" wrap="square" tIns="50800">
              <a:noAutofit/>
            </a:bodyPr>
            <a:lstStyle/>
            <a:p>
              <a:pPr indent="0" lvl="0" marL="0" marR="0" rtl="0" algn="ctr">
                <a:lnSpc>
                  <a:spcPct val="111166"/>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76" name="Google Shape;176;p18"/>
          <p:cNvGrpSpPr/>
          <p:nvPr/>
        </p:nvGrpSpPr>
        <p:grpSpPr>
          <a:xfrm>
            <a:off x="3906184" y="4774542"/>
            <a:ext cx="3164115" cy="1863373"/>
            <a:chOff x="0" y="-28575"/>
            <a:chExt cx="1133947" cy="667791"/>
          </a:xfrm>
        </p:grpSpPr>
        <p:sp>
          <p:nvSpPr>
            <p:cNvPr id="177" name="Google Shape;177;p18"/>
            <p:cNvSpPr/>
            <p:nvPr/>
          </p:nvSpPr>
          <p:spPr>
            <a:xfrm>
              <a:off x="0" y="0"/>
              <a:ext cx="1133947" cy="639216"/>
            </a:xfrm>
            <a:custGeom>
              <a:rect b="b" l="l" r="r" t="t"/>
              <a:pathLst>
                <a:path extrusionOk="0" h="639216" w="1133947">
                  <a:moveTo>
                    <a:pt x="51383" y="0"/>
                  </a:moveTo>
                  <a:lnTo>
                    <a:pt x="1082565" y="0"/>
                  </a:lnTo>
                  <a:cubicBezTo>
                    <a:pt x="1096192" y="0"/>
                    <a:pt x="1109262" y="5414"/>
                    <a:pt x="1118898" y="15050"/>
                  </a:cubicBezTo>
                  <a:cubicBezTo>
                    <a:pt x="1128534" y="24686"/>
                    <a:pt x="1133947" y="37755"/>
                    <a:pt x="1133947" y="51383"/>
                  </a:cubicBezTo>
                  <a:lnTo>
                    <a:pt x="1133947" y="587834"/>
                  </a:lnTo>
                  <a:cubicBezTo>
                    <a:pt x="1133947" y="616211"/>
                    <a:pt x="1110943" y="639216"/>
                    <a:pt x="1082565" y="639216"/>
                  </a:cubicBezTo>
                  <a:lnTo>
                    <a:pt x="51383" y="639216"/>
                  </a:lnTo>
                  <a:cubicBezTo>
                    <a:pt x="37755" y="639216"/>
                    <a:pt x="24686" y="633803"/>
                    <a:pt x="15050" y="624167"/>
                  </a:cubicBezTo>
                  <a:cubicBezTo>
                    <a:pt x="5414" y="614530"/>
                    <a:pt x="0" y="601461"/>
                    <a:pt x="0" y="587834"/>
                  </a:cubicBezTo>
                  <a:lnTo>
                    <a:pt x="0" y="51383"/>
                  </a:lnTo>
                  <a:cubicBezTo>
                    <a:pt x="0" y="37755"/>
                    <a:pt x="5414" y="24686"/>
                    <a:pt x="15050" y="15050"/>
                  </a:cubicBezTo>
                  <a:cubicBezTo>
                    <a:pt x="24686" y="5414"/>
                    <a:pt x="37755" y="0"/>
                    <a:pt x="51383" y="0"/>
                  </a:cubicBezTo>
                  <a:close/>
                </a:path>
              </a:pathLst>
            </a:custGeom>
            <a:solidFill>
              <a:srgbClr val="FAF8F2"/>
            </a:solidFill>
            <a:ln cap="rnd"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18"/>
            <p:cNvSpPr txBox="1"/>
            <p:nvPr/>
          </p:nvSpPr>
          <p:spPr>
            <a:xfrm>
              <a:off x="0" y="-28575"/>
              <a:ext cx="1133947" cy="667791"/>
            </a:xfrm>
            <a:prstGeom prst="rect">
              <a:avLst/>
            </a:prstGeom>
            <a:noFill/>
            <a:ln>
              <a:noFill/>
            </a:ln>
          </p:spPr>
          <p:txBody>
            <a:bodyPr anchorCtr="0" anchor="ctr" bIns="50800" lIns="50800" spcFirstLastPara="1" rIns="50800" wrap="square" tIns="50800">
              <a:noAutofit/>
            </a:bodyPr>
            <a:lstStyle/>
            <a:p>
              <a:pPr indent="0" lvl="0" marL="0" marR="0" rtl="0" algn="ctr">
                <a:lnSpc>
                  <a:spcPct val="111166"/>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cxnSp>
        <p:nvCxnSpPr>
          <p:cNvPr id="179" name="Google Shape;179;p18"/>
          <p:cNvCxnSpPr/>
          <p:nvPr/>
        </p:nvCxnSpPr>
        <p:spPr>
          <a:xfrm>
            <a:off x="4813011" y="1378013"/>
            <a:ext cx="1895185" cy="0"/>
          </a:xfrm>
          <a:prstGeom prst="straightConnector1">
            <a:avLst/>
          </a:prstGeom>
          <a:noFill/>
          <a:ln cap="flat" cmpd="sng" w="9525">
            <a:solidFill>
              <a:srgbClr val="000000"/>
            </a:solidFill>
            <a:prstDash val="solid"/>
            <a:round/>
            <a:headEnd len="sm" w="sm" type="none"/>
            <a:tailEnd len="sm" w="sm" type="none"/>
          </a:ln>
        </p:spPr>
      </p:cxnSp>
      <p:cxnSp>
        <p:nvCxnSpPr>
          <p:cNvPr id="180" name="Google Shape;180;p18"/>
          <p:cNvCxnSpPr/>
          <p:nvPr/>
        </p:nvCxnSpPr>
        <p:spPr>
          <a:xfrm>
            <a:off x="4813011" y="1806638"/>
            <a:ext cx="1895185" cy="0"/>
          </a:xfrm>
          <a:prstGeom prst="straightConnector1">
            <a:avLst/>
          </a:prstGeom>
          <a:noFill/>
          <a:ln cap="flat" cmpd="sng" w="9525">
            <a:solidFill>
              <a:srgbClr val="000000"/>
            </a:solidFill>
            <a:prstDash val="solid"/>
            <a:round/>
            <a:headEnd len="sm" w="sm" type="none"/>
            <a:tailEnd len="sm" w="sm" type="none"/>
          </a:ln>
        </p:spPr>
      </p:cxnSp>
      <p:sp>
        <p:nvSpPr>
          <p:cNvPr id="181" name="Google Shape;181;p18"/>
          <p:cNvSpPr txBox="1"/>
          <p:nvPr/>
        </p:nvSpPr>
        <p:spPr>
          <a:xfrm>
            <a:off x="2496514" y="2333842"/>
            <a:ext cx="2566973" cy="295275"/>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500" u="none" cap="none" strike="noStrike">
                <a:solidFill>
                  <a:srgbClr val="000000"/>
                </a:solidFill>
                <a:latin typeface="Poppins"/>
                <a:ea typeface="Poppins"/>
                <a:cs typeface="Poppins"/>
                <a:sym typeface="Poppins"/>
              </a:rPr>
              <a:t>TOP 4 ACHIEVEMENTS</a:t>
            </a:r>
            <a:endParaRPr/>
          </a:p>
        </p:txBody>
      </p:sp>
      <p:sp>
        <p:nvSpPr>
          <p:cNvPr id="182" name="Google Shape;182;p18"/>
          <p:cNvSpPr txBox="1"/>
          <p:nvPr/>
        </p:nvSpPr>
        <p:spPr>
          <a:xfrm>
            <a:off x="646956" y="4470543"/>
            <a:ext cx="2849603" cy="295275"/>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500" u="none" cap="none" strike="noStrike">
                <a:solidFill>
                  <a:srgbClr val="000000"/>
                </a:solidFill>
                <a:latin typeface="Poppins"/>
                <a:ea typeface="Poppins"/>
                <a:cs typeface="Poppins"/>
                <a:sym typeface="Poppins"/>
              </a:rPr>
              <a:t>WHAT DID I DO WELL?</a:t>
            </a:r>
            <a:endParaRPr/>
          </a:p>
        </p:txBody>
      </p:sp>
      <p:sp>
        <p:nvSpPr>
          <p:cNvPr id="183" name="Google Shape;183;p18"/>
          <p:cNvSpPr txBox="1"/>
          <p:nvPr/>
        </p:nvSpPr>
        <p:spPr>
          <a:xfrm>
            <a:off x="489700" y="6609340"/>
            <a:ext cx="3164115" cy="295275"/>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500" u="none" cap="none" strike="noStrike">
                <a:solidFill>
                  <a:srgbClr val="000000"/>
                </a:solidFill>
                <a:latin typeface="Poppins"/>
                <a:ea typeface="Poppins"/>
                <a:cs typeface="Poppins"/>
                <a:sym typeface="Poppins"/>
              </a:rPr>
              <a:t>AREAS OF CHALLENGE</a:t>
            </a:r>
            <a:endParaRPr/>
          </a:p>
        </p:txBody>
      </p:sp>
      <p:sp>
        <p:nvSpPr>
          <p:cNvPr id="184" name="Google Shape;184;p18"/>
          <p:cNvSpPr txBox="1"/>
          <p:nvPr/>
        </p:nvSpPr>
        <p:spPr>
          <a:xfrm>
            <a:off x="3906184" y="6637915"/>
            <a:ext cx="3164115" cy="295275"/>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500" u="none" cap="none" strike="noStrike">
                <a:solidFill>
                  <a:srgbClr val="000000"/>
                </a:solidFill>
                <a:latin typeface="Poppins"/>
                <a:ea typeface="Poppins"/>
                <a:cs typeface="Poppins"/>
                <a:sym typeface="Poppins"/>
              </a:rPr>
              <a:t>BIGGEST LESSONS</a:t>
            </a:r>
            <a:endParaRPr/>
          </a:p>
        </p:txBody>
      </p:sp>
      <p:sp>
        <p:nvSpPr>
          <p:cNvPr id="185" name="Google Shape;185;p18"/>
          <p:cNvSpPr txBox="1"/>
          <p:nvPr/>
        </p:nvSpPr>
        <p:spPr>
          <a:xfrm>
            <a:off x="3906184" y="8477418"/>
            <a:ext cx="3164115" cy="295275"/>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500" u="none" cap="none" strike="noStrike">
                <a:solidFill>
                  <a:srgbClr val="000000"/>
                </a:solidFill>
                <a:latin typeface="Poppins"/>
                <a:ea typeface="Poppins"/>
                <a:cs typeface="Poppins"/>
                <a:sym typeface="Poppins"/>
              </a:rPr>
              <a:t>REMINDER</a:t>
            </a:r>
            <a:endParaRPr/>
          </a:p>
        </p:txBody>
      </p:sp>
      <p:sp>
        <p:nvSpPr>
          <p:cNvPr id="186" name="Google Shape;186;p18"/>
          <p:cNvSpPr txBox="1"/>
          <p:nvPr/>
        </p:nvSpPr>
        <p:spPr>
          <a:xfrm>
            <a:off x="4052421" y="4470543"/>
            <a:ext cx="2871642" cy="295275"/>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500" u="none" cap="none" strike="noStrike">
                <a:solidFill>
                  <a:srgbClr val="000000"/>
                </a:solidFill>
                <a:latin typeface="Poppins"/>
                <a:ea typeface="Poppins"/>
                <a:cs typeface="Poppins"/>
                <a:sym typeface="Poppins"/>
              </a:rPr>
              <a:t>HOW CAN I IMPROVE?</a:t>
            </a:r>
            <a:endParaRPr/>
          </a:p>
        </p:txBody>
      </p:sp>
      <p:sp>
        <p:nvSpPr>
          <p:cNvPr id="187" name="Google Shape;187;p18"/>
          <p:cNvSpPr txBox="1"/>
          <p:nvPr/>
        </p:nvSpPr>
        <p:spPr>
          <a:xfrm>
            <a:off x="489700" y="1039241"/>
            <a:ext cx="3416484" cy="1066800"/>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b="1" i="0" lang="en-US" sz="3500" u="none" cap="none" strike="noStrike">
                <a:solidFill>
                  <a:srgbClr val="000000"/>
                </a:solidFill>
                <a:latin typeface="Oswald"/>
                <a:ea typeface="Oswald"/>
                <a:cs typeface="Oswald"/>
                <a:sym typeface="Oswald"/>
              </a:rPr>
              <a:t>End of Month Reflection</a:t>
            </a:r>
            <a:endParaRPr/>
          </a:p>
        </p:txBody>
      </p:sp>
      <p:sp>
        <p:nvSpPr>
          <p:cNvPr id="188" name="Google Shape;188;p18"/>
          <p:cNvSpPr txBox="1"/>
          <p:nvPr/>
        </p:nvSpPr>
        <p:spPr>
          <a:xfrm>
            <a:off x="4196155" y="1142932"/>
            <a:ext cx="616800" cy="2001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1" i="0" lang="en-US" sz="1300" u="none" cap="none" strike="noStrike">
                <a:solidFill>
                  <a:srgbClr val="DD8012"/>
                </a:solidFill>
                <a:latin typeface="Poppins"/>
                <a:ea typeface="Poppins"/>
                <a:cs typeface="Poppins"/>
                <a:sym typeface="Poppins"/>
              </a:rPr>
              <a:t>NAME</a:t>
            </a:r>
            <a:endParaRPr sz="1300"/>
          </a:p>
        </p:txBody>
      </p:sp>
      <p:sp>
        <p:nvSpPr>
          <p:cNvPr id="189" name="Google Shape;189;p18"/>
          <p:cNvSpPr txBox="1"/>
          <p:nvPr/>
        </p:nvSpPr>
        <p:spPr>
          <a:xfrm>
            <a:off x="4196155" y="1542161"/>
            <a:ext cx="454200" cy="2001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1" i="0" lang="en-US" sz="1300" u="none" cap="none" strike="noStrike">
                <a:solidFill>
                  <a:srgbClr val="DD8012"/>
                </a:solidFill>
                <a:latin typeface="Poppins"/>
                <a:ea typeface="Poppins"/>
                <a:cs typeface="Poppins"/>
                <a:sym typeface="Poppins"/>
              </a:rPr>
              <a:t>DATE</a:t>
            </a:r>
            <a:endParaRPr sz="1300"/>
          </a:p>
        </p:txBody>
      </p:sp>
      <p:sp>
        <p:nvSpPr>
          <p:cNvPr id="190" name="Google Shape;190;p18"/>
          <p:cNvSpPr txBox="1"/>
          <p:nvPr/>
        </p:nvSpPr>
        <p:spPr>
          <a:xfrm>
            <a:off x="4196155" y="1940777"/>
            <a:ext cx="2512040" cy="26924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400" u="none" cap="none" strike="noStrike">
                <a:solidFill>
                  <a:srgbClr val="DD8012"/>
                </a:solidFill>
                <a:latin typeface="Poppins"/>
                <a:ea typeface="Poppins"/>
                <a:cs typeface="Poppins"/>
                <a:sym typeface="Poppins"/>
              </a:rPr>
              <a:t>S M T W T F S</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