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56500" cy="10693400"/>
  <p:notesSz cx="6858000" cy="9144000"/>
  <p:embeddedFontLst>
    <p:embeddedFont>
      <p:font typeface="Oswald Bold" charset="1" panose="00000800000000000000"/>
      <p:regular r:id="rId12"/>
    </p:embeddedFont>
    <p:embeddedFont>
      <p:font typeface="Futura Medium" charset="1" panose="020B0502020204020303"/>
      <p:regular r:id="rId13"/>
    </p:embeddedFont>
    <p:embeddedFont>
      <p:font typeface="Futura" charset="1" panose="020B0502020204020303"/>
      <p:regular r:id="rId14"/>
    </p:embeddedFont>
    <p:embeddedFont>
      <p:font typeface="Futura Bold" charset="1" panose="020B0702020204020203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100F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756000" y="2850242"/>
            <a:ext cx="5054449" cy="3981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10"/>
              </a:lnSpc>
            </a:pPr>
            <a:r>
              <a:rPr lang="en-US" sz="59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EQUILEAD RESOURCES</a:t>
            </a:r>
          </a:p>
          <a:p>
            <a:pPr algn="l">
              <a:lnSpc>
                <a:spcPts val="4140"/>
              </a:lnSpc>
            </a:pPr>
          </a:p>
          <a:p>
            <a:pPr algn="l">
              <a:lnSpc>
                <a:spcPts val="4140"/>
              </a:lnSpc>
            </a:pPr>
            <a:r>
              <a:rPr lang="en-US" sz="46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October: Vision, Values &amp;</a:t>
            </a:r>
          </a:p>
          <a:p>
            <a:pPr algn="l">
              <a:lnSpc>
                <a:spcPts val="4140"/>
              </a:lnSpc>
            </a:pPr>
            <a:r>
              <a:rPr lang="en-US" sz="4600" b="true">
                <a:solidFill>
                  <a:srgbClr val="DF8C3C"/>
                </a:solidFill>
                <a:latin typeface="Oswald Bold"/>
                <a:ea typeface="Oswald Bold"/>
                <a:cs typeface="Oswald Bold"/>
                <a:sym typeface="Oswald Bold"/>
              </a:rPr>
              <a:t>Policy Review</a:t>
            </a:r>
          </a:p>
          <a:p>
            <a:pPr algn="l">
              <a:lnSpc>
                <a:spcPts val="4140"/>
              </a:lnSpc>
            </a:pP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810344" y="6898367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7" y="0"/>
                </a:lnTo>
                <a:lnTo>
                  <a:pt x="2442787" y="2442788"/>
                </a:lnTo>
                <a:lnTo>
                  <a:pt x="0" y="24427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810449" y="3288196"/>
            <a:ext cx="2442788" cy="2442788"/>
          </a:xfrm>
          <a:custGeom>
            <a:avLst/>
            <a:gdLst/>
            <a:ahLst/>
            <a:cxnLst/>
            <a:rect r="r" b="b" t="t" l="l"/>
            <a:pathLst>
              <a:path h="2442788" w="2442788">
                <a:moveTo>
                  <a:pt x="0" y="0"/>
                </a:moveTo>
                <a:lnTo>
                  <a:pt x="2442788" y="0"/>
                </a:lnTo>
                <a:lnTo>
                  <a:pt x="2442788" y="2442787"/>
                </a:lnTo>
                <a:lnTo>
                  <a:pt x="0" y="24427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23704" y="230176"/>
            <a:ext cx="2139982" cy="2139982"/>
          </a:xfrm>
          <a:custGeom>
            <a:avLst/>
            <a:gdLst/>
            <a:ahLst/>
            <a:cxnLst/>
            <a:rect r="r" b="b" t="t" l="l"/>
            <a:pathLst>
              <a:path h="2139982" w="2139982">
                <a:moveTo>
                  <a:pt x="0" y="0"/>
                </a:moveTo>
                <a:lnTo>
                  <a:pt x="2139983" y="0"/>
                </a:lnTo>
                <a:lnTo>
                  <a:pt x="2139983" y="2139982"/>
                </a:lnTo>
                <a:lnTo>
                  <a:pt x="0" y="21399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4964404" y="721587"/>
            <a:ext cx="1867244" cy="449070"/>
            <a:chOff x="0" y="0"/>
            <a:chExt cx="2489659" cy="598760"/>
          </a:xfrm>
        </p:grpSpPr>
        <p:sp>
          <p:nvSpPr>
            <p:cNvPr name="TextBox 7" id="7"/>
            <p:cNvSpPr txBox="true"/>
            <p:nvPr/>
          </p:nvSpPr>
          <p:spPr>
            <a:xfrm rot="0">
              <a:off x="0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PREPARED BY</a:t>
              </a:r>
            </a:p>
          </p:txBody>
        </p:sp>
        <p:sp>
          <p:nvSpPr>
            <p:cNvPr name="TextBox 8" id="8"/>
            <p:cNvSpPr txBox="true"/>
            <p:nvPr/>
          </p:nvSpPr>
          <p:spPr>
            <a:xfrm rot="0">
              <a:off x="0" y="255860"/>
              <a:ext cx="2489659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Apex Educate</a:t>
              </a: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4789251" y="1300167"/>
            <a:ext cx="2042397" cy="449070"/>
            <a:chOff x="0" y="0"/>
            <a:chExt cx="2723196" cy="598760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233537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F8EDE8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FOUNDER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0" y="255860"/>
              <a:ext cx="2723196" cy="34290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800"/>
                </a:lnSpc>
              </a:pPr>
              <a:r>
                <a:rPr lang="en-US" sz="15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Rachel Clarke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4975152" y="9516616"/>
            <a:ext cx="1884969" cy="623809"/>
            <a:chOff x="0" y="0"/>
            <a:chExt cx="2513292" cy="831745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320570"/>
              <a:ext cx="2513292" cy="5111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@apex.educate</a:t>
              </a:r>
            </a:p>
            <a:p>
              <a:pPr algn="r">
                <a:lnSpc>
                  <a:spcPts val="1440"/>
                </a:lnSpc>
              </a:pPr>
              <a:r>
                <a:rPr lang="en-US" sz="1200">
                  <a:solidFill>
                    <a:srgbClr val="FFFFFF"/>
                  </a:solidFill>
                  <a:latin typeface="Futura"/>
                  <a:ea typeface="Futura"/>
                  <a:cs typeface="Futura"/>
                  <a:sym typeface="Futura"/>
                </a:rPr>
                <a:t>www.apex-educate.co.uk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23633" y="-9525"/>
              <a:ext cx="2489659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>
                <a:lnSpc>
                  <a:spcPts val="1000"/>
                </a:lnSpc>
              </a:pPr>
              <a:r>
                <a:rPr lang="en-US" b="true" sz="1000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WEB: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810344" y="9697591"/>
            <a:ext cx="2036034" cy="442834"/>
            <a:chOff x="0" y="0"/>
            <a:chExt cx="2714712" cy="590445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0" y="-9525"/>
              <a:ext cx="2714712" cy="20849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000"/>
                </a:lnSpc>
              </a:pPr>
              <a:r>
                <a:rPr lang="en-US" sz="1000" b="true">
                  <a:solidFill>
                    <a:srgbClr val="100F0D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ADDRESS: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320570"/>
              <a:ext cx="2587988" cy="2698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1440"/>
                </a:lnSpc>
              </a:pPr>
              <a:r>
                <a:rPr lang="en-US" sz="1200" b="true">
                  <a:solidFill>
                    <a:srgbClr val="FFFFFF"/>
                  </a:solidFill>
                  <a:latin typeface="Futura Medium"/>
                  <a:ea typeface="Futura Medium"/>
                  <a:cs typeface="Futura Medium"/>
                  <a:sym typeface="Futura Medium"/>
                </a:rPr>
                <a:t>admin@apex-educate.co.uk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23036" y="1043024"/>
            <a:ext cx="640197" cy="640197"/>
            <a:chOff x="0" y="0"/>
            <a:chExt cx="6350000" cy="6350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4" id="4"/>
          <p:cNvSpPr txBox="true"/>
          <p:nvPr/>
        </p:nvSpPr>
        <p:spPr>
          <a:xfrm rot="0">
            <a:off x="777240" y="1282567"/>
            <a:ext cx="6026760" cy="20815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In October, school leader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 begin to align their school’s vision, values, and policies with anti-racist principles. Thi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s phase encourages critical reflection on whether current statements and policy documents support equity and inclusion. The goal is to identify gaps and begin creating a roadmap for systemic change.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This month's toolkit includes guidance for reviewing your school's mission, vision, and core values with a focus on anti-racist alignment.</a:t>
            </a:r>
          </a:p>
          <a:p>
            <a:pPr algn="l">
              <a:lnSpc>
                <a:spcPts val="1819"/>
              </a:lnSpc>
            </a:pPr>
          </a:p>
          <a:p>
            <a:pPr algn="l">
              <a:lnSpc>
                <a:spcPts val="1819"/>
              </a:lnSpc>
            </a:pPr>
          </a:p>
        </p:txBody>
      </p:sp>
      <p:sp>
        <p:nvSpPr>
          <p:cNvPr name="TextBox 5" id="5"/>
          <p:cNvSpPr txBox="true"/>
          <p:nvPr/>
        </p:nvSpPr>
        <p:spPr>
          <a:xfrm rot="0">
            <a:off x="756000" y="756000"/>
            <a:ext cx="549588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Overview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03623" y="3760763"/>
            <a:ext cx="5979137" cy="481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19"/>
              </a:lnSpc>
            </a:pP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Each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month,</a:t>
            </a:r>
            <a:r>
              <a:rPr lang="en-US" sz="1299">
                <a:solidFill>
                  <a:srgbClr val="0C0C0C"/>
                </a:solidFill>
                <a:latin typeface="Futura"/>
                <a:ea typeface="Futura"/>
                <a:cs typeface="Futura"/>
                <a:sym typeface="Futura"/>
              </a:rPr>
              <a:t> partners should meet (virtually or in person) for 30-45 minutes using the following discussion prompts: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803623" y="3181612"/>
            <a:ext cx="5495887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Monthly Check-In Guide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756000" y="4404018"/>
            <a:ext cx="2054481" cy="4708049"/>
            <a:chOff x="0" y="0"/>
            <a:chExt cx="736280" cy="168725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36280" cy="1687258"/>
            </a:xfrm>
            <a:custGeom>
              <a:avLst/>
              <a:gdLst/>
              <a:ahLst/>
              <a:cxnLst/>
              <a:rect r="r" b="b" t="t" l="l"/>
              <a:pathLst>
                <a:path h="1687258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687258"/>
                  </a:lnTo>
                  <a:lnTo>
                    <a:pt x="0" y="1687258"/>
                  </a:lnTo>
                  <a:close/>
                </a:path>
              </a:pathLst>
            </a:custGeom>
            <a:solidFill>
              <a:srgbClr val="0B0B0B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57150"/>
              <a:ext cx="736280" cy="17444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2810481" y="4404018"/>
            <a:ext cx="2054481" cy="4708049"/>
            <a:chOff x="0" y="0"/>
            <a:chExt cx="736280" cy="1687258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736280" cy="1687258"/>
            </a:xfrm>
            <a:custGeom>
              <a:avLst/>
              <a:gdLst/>
              <a:ahLst/>
              <a:cxnLst/>
              <a:rect r="r" b="b" t="t" l="l"/>
              <a:pathLst>
                <a:path h="1687258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687258"/>
                  </a:lnTo>
                  <a:lnTo>
                    <a:pt x="0" y="1687258"/>
                  </a:lnTo>
                  <a:close/>
                </a:path>
              </a:pathLst>
            </a:custGeom>
            <a:solidFill>
              <a:srgbClr val="FAF8F2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57150"/>
              <a:ext cx="736280" cy="17444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4864962" y="4404018"/>
            <a:ext cx="2054481" cy="4708049"/>
            <a:chOff x="0" y="0"/>
            <a:chExt cx="736280" cy="168725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36280" cy="1687258"/>
            </a:xfrm>
            <a:custGeom>
              <a:avLst/>
              <a:gdLst/>
              <a:ahLst/>
              <a:cxnLst/>
              <a:rect r="r" b="b" t="t" l="l"/>
              <a:pathLst>
                <a:path h="1687258" w="736280">
                  <a:moveTo>
                    <a:pt x="0" y="0"/>
                  </a:moveTo>
                  <a:lnTo>
                    <a:pt x="736280" y="0"/>
                  </a:lnTo>
                  <a:lnTo>
                    <a:pt x="736280" y="1687258"/>
                  </a:lnTo>
                  <a:lnTo>
                    <a:pt x="0" y="1687258"/>
                  </a:lnTo>
                  <a:close/>
                </a:path>
              </a:pathLst>
            </a:custGeom>
            <a:solidFill>
              <a:srgbClr val="DF8C3C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57150"/>
              <a:ext cx="736280" cy="174440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19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756000" y="4551497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TEP 1: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756000" y="4787082"/>
            <a:ext cx="2054481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RE</a:t>
            </a:r>
            <a:r>
              <a:rPr lang="en-US" b="true" sz="1400">
                <a:solidFill>
                  <a:srgbClr val="DF8C3C"/>
                </a:solidFill>
                <a:latin typeface="Futura Bold"/>
                <a:ea typeface="Futura Bold"/>
                <a:cs typeface="Futura Bold"/>
                <a:sym typeface="Futura Bold"/>
              </a:rPr>
              <a:t>FLECT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64377" y="5323022"/>
            <a:ext cx="1948667" cy="37890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Looking back on</a:t>
            </a: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 last month, what actions or goals did you follow through on?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challenges or successes did you experience since your last check-in?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How aligned is your school’s stated vision with what happens in practice?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What emotions or resistance have you noticed—either internally or from colleagues—during this review?</a:t>
            </a:r>
          </a:p>
          <a:p>
            <a:pPr algn="l">
              <a:lnSpc>
                <a:spcPts val="1680"/>
              </a:lnSpc>
            </a:pPr>
          </a:p>
        </p:txBody>
      </p:sp>
      <p:sp>
        <p:nvSpPr>
          <p:cNvPr name="TextBox 20" id="20"/>
          <p:cNvSpPr txBox="true"/>
          <p:nvPr/>
        </p:nvSpPr>
        <p:spPr>
          <a:xfrm rot="0">
            <a:off x="2810481" y="4551497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2: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810481" y="4787082"/>
            <a:ext cx="2054481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PROBLEM-SO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LVE &amp; STRATEGISE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2818858" y="5323022"/>
            <a:ext cx="1948667" cy="33699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Which policies or practices feel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 most urgent to revise?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are some quick wins versus long-term changes?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Are there individuals or teams who can support or resist this work?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existing models or case studies could guide your revisions?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potential consequences might arise from changing these policies?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864962" y="4551497"/>
            <a:ext cx="2054481" cy="2527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20"/>
              </a:lnSpc>
            </a:pP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S</a:t>
            </a:r>
            <a:r>
              <a:rPr lang="en-US" sz="13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TEP 3: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864962" y="4787082"/>
            <a:ext cx="2054481" cy="516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</a:t>
            </a:r>
            <a:r>
              <a:rPr lang="en-US" b="true" sz="14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CTION &amp; ACCOUNTABILITY 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873339" y="5323022"/>
            <a:ext cx="1948667" cy="33699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are 1–2 concrete steps yo</a:t>
            </a: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u’ll take before the next check-in?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Who needs to be involved in those steps (e.g., leadership, governors, staff)?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will you know if your actions are successful?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What timelines are realistic for these next steps?</a:t>
            </a:r>
          </a:p>
          <a:p>
            <a:pPr algn="l" marL="259082" indent="-129541" lvl="1">
              <a:lnSpc>
                <a:spcPts val="168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How would you like your partner to hold you accountable?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77240" y="99059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777240" y="1740166"/>
          <a:ext cx="6026760" cy="4938412"/>
        </p:xfrm>
        <a:graphic>
          <a:graphicData uri="http://schemas.openxmlformats.org/drawingml/2006/table">
            <a:tbl>
              <a:tblPr/>
              <a:tblGrid>
                <a:gridCol w="3855909"/>
                <a:gridCol w="2170851"/>
              </a:tblGrid>
              <a:tr h="63556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Reflection Question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Response / Notes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Does our vision clearly state a commitment to anti-racism and equity?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Where in the vision or values statement are these commitments visible, and where are they missing?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To what extent does the daily culture of our school reflect our stated values?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Do different members of our community feel represented in the school’s vision?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often do we explicitly refer to equity and anti-racism in communications and events?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41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Could a visitor from a racially minoritised</a:t>
                      </a:r>
                      <a:endParaRPr lang="en-US" sz="1100"/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background see our values in action?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3" id="3"/>
          <p:cNvSpPr txBox="true"/>
          <p:nvPr/>
        </p:nvSpPr>
        <p:spPr>
          <a:xfrm rot="0">
            <a:off x="933885" y="1092633"/>
            <a:ext cx="4140079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School Vision &amp; Values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68430" y="1081203"/>
            <a:ext cx="565455" cy="3752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4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01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137406" y="9295803"/>
            <a:ext cx="1280394" cy="1280394"/>
            <a:chOff x="0" y="0"/>
            <a:chExt cx="6350000" cy="63500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777240" y="99059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2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91807" y="6977124"/>
            <a:ext cx="4140079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Policies &amp; Governance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26352" y="6965694"/>
            <a:ext cx="565455" cy="3752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4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02</a:t>
            </a:r>
          </a:p>
        </p:txBody>
      </p:sp>
      <p:graphicFrame>
        <p:nvGraphicFramePr>
          <p:cNvPr name="Table 10" id="10"/>
          <p:cNvGraphicFramePr>
            <a:graphicFrameLocks noGrp="true"/>
          </p:cNvGraphicFramePr>
          <p:nvPr/>
        </p:nvGraphicFramePr>
        <p:xfrm>
          <a:off x="777240" y="7525025"/>
          <a:ext cx="6026760" cy="2080912"/>
        </p:xfrm>
        <a:graphic>
          <a:graphicData uri="http://schemas.openxmlformats.org/drawingml/2006/table">
            <a:tbl>
              <a:tblPr/>
              <a:tblGrid>
                <a:gridCol w="4300793"/>
                <a:gridCol w="1725967"/>
              </a:tblGrid>
              <a:tr h="63896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Reflection Question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Response / Notes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</a:tr>
              <a:tr h="720975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Does our data show racial disparities in behaviour, exclusions, or attendance?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975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Have we explored the lived experiences behind those data points?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777240" y="980799"/>
          <a:ext cx="6026760" cy="2795287"/>
        </p:xfrm>
        <a:graphic>
          <a:graphicData uri="http://schemas.openxmlformats.org/drawingml/2006/table">
            <a:tbl>
              <a:tblPr/>
              <a:tblGrid>
                <a:gridCol w="4300793"/>
                <a:gridCol w="1725967"/>
              </a:tblGrid>
              <a:tr h="637457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Who is involved in reviewing and writing school policies?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77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Have students, staff, or parents led or influenced any policy changes?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77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are anti-racist commitments included in the school improvement plan?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77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role do governors play in holding the school accountable for this work?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3" id="3"/>
          <p:cNvGrpSpPr/>
          <p:nvPr/>
        </p:nvGrpSpPr>
        <p:grpSpPr>
          <a:xfrm rot="0">
            <a:off x="137406" y="9295803"/>
            <a:ext cx="1280394" cy="1280394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777240" y="99059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3</a:t>
            </a:r>
          </a:p>
        </p:txBody>
      </p: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701765" y="4845407"/>
          <a:ext cx="6026760" cy="4852688"/>
        </p:xfrm>
        <a:graphic>
          <a:graphicData uri="http://schemas.openxmlformats.org/drawingml/2006/table">
            <a:tbl>
              <a:tblPr/>
              <a:tblGrid>
                <a:gridCol w="4300793"/>
                <a:gridCol w="1725967"/>
              </a:tblGrid>
              <a:tr h="635608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Reflection Question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Response / Notes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</a:tr>
              <a:tr h="927566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Are our policy documents free of euphemisms or</a:t>
                      </a:r>
                      <a:endParaRPr lang="en-US" sz="1100"/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vague language like “diversity” without naming</a:t>
                      </a:r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racism?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566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Do we avoid deficit narratives in policies (e.g.,</a:t>
                      </a:r>
                      <a:endParaRPr lang="en-US" sz="1100"/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framing Global Majority students as problems to</a:t>
                      </a:r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fix)?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566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Are there Eurocentric norms embedded in our</a:t>
                      </a:r>
                      <a:endParaRPr lang="en-US" sz="1100"/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policies (e.g., behaviour ‘look in the eye to show respect’, dress code - ‘neat and tidy’)?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90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Do any expectations in our policies inadvertently</a:t>
                      </a:r>
                      <a:endParaRPr lang="en-US" sz="1100"/>
                    </a:p>
                    <a:p>
                      <a:pPr algn="just">
                        <a:lnSpc>
                          <a:spcPts val="1679"/>
                        </a:lnSpc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exclude or disadvantage specific cultural groups?</a:t>
                      </a:r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90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are anti-racist commitments included in the school improvement plan?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7" id="7"/>
          <p:cNvSpPr txBox="true"/>
          <p:nvPr/>
        </p:nvSpPr>
        <p:spPr>
          <a:xfrm rot="0">
            <a:off x="858410" y="4197874"/>
            <a:ext cx="5153710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Language, Assumptions &amp; Bias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92955" y="4186444"/>
            <a:ext cx="565455" cy="3752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4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03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777240" y="1078043"/>
          <a:ext cx="6026760" cy="733425"/>
        </p:xfrm>
        <a:graphic>
          <a:graphicData uri="http://schemas.openxmlformats.org/drawingml/2006/table">
            <a:tbl>
              <a:tblPr/>
              <a:tblGrid>
                <a:gridCol w="4300793"/>
                <a:gridCol w="1725967"/>
              </a:tblGrid>
              <a:tr h="733425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role do governors play in holding the school accountable for this work?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name="Group 3" id="3"/>
          <p:cNvGrpSpPr/>
          <p:nvPr/>
        </p:nvGrpSpPr>
        <p:grpSpPr>
          <a:xfrm rot="0">
            <a:off x="137406" y="9295803"/>
            <a:ext cx="1280394" cy="1280394"/>
            <a:chOff x="0" y="0"/>
            <a:chExt cx="6350000" cy="6350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F8C3C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777240" y="9905975"/>
            <a:ext cx="1281120" cy="2266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Futura"/>
                <a:ea typeface="Futura"/>
                <a:cs typeface="Futura"/>
                <a:sym typeface="Futura"/>
              </a:rPr>
              <a:t>4</a:t>
            </a:r>
          </a:p>
        </p:txBody>
      </p:sp>
      <p:graphicFrame>
        <p:nvGraphicFramePr>
          <p:cNvPr name="Table 6" id="6"/>
          <p:cNvGraphicFramePr>
            <a:graphicFrameLocks noGrp="true"/>
          </p:cNvGraphicFramePr>
          <p:nvPr/>
        </p:nvGraphicFramePr>
        <p:xfrm>
          <a:off x="646899" y="2903422"/>
          <a:ext cx="6026760" cy="3509662"/>
        </p:xfrm>
        <a:graphic>
          <a:graphicData uri="http://schemas.openxmlformats.org/drawingml/2006/table">
            <a:tbl>
              <a:tblPr/>
              <a:tblGrid>
                <a:gridCol w="4300793"/>
                <a:gridCol w="1725967"/>
              </a:tblGrid>
              <a:tr h="636568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Reflection Question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819"/>
                        </a:lnSpc>
                        <a:defRPr/>
                      </a:pPr>
                      <a:r>
                        <a:rPr lang="en-US" sz="1299" b="true">
                          <a:solidFill>
                            <a:srgbClr val="000000"/>
                          </a:solidFill>
                          <a:latin typeface="Futura Bold"/>
                          <a:ea typeface="Futura Bold"/>
                          <a:cs typeface="Futura Bold"/>
                          <a:sym typeface="Futura Bold"/>
                        </a:rPr>
                        <a:t>Response / Notes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8C3D"/>
                    </a:solidFill>
                  </a:tcPr>
                </a:tc>
              </a:tr>
              <a:tr h="718274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Where has there been resistance or discomfort around anti-racist change?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274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How has the school responded to that resistance - defensiveness or dialogue?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274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mechanisms ensure anti-racism work continues beyond individuals?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274">
                <a:tc>
                  <a:txBody>
                    <a:bodyPr anchor="t" rtlCol="false"/>
                    <a:lstStyle/>
                    <a:p>
                      <a:pPr algn="just">
                        <a:lnSpc>
                          <a:spcPts val="1679"/>
                        </a:lnSpc>
                        <a:defRPr/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Futura"/>
                          <a:ea typeface="Futura"/>
                          <a:cs typeface="Futura"/>
                          <a:sym typeface="Futura"/>
                        </a:rPr>
                        <a:t>What does it look like when anti-racism is no longer a project, but a school norm?</a:t>
                      </a: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114300" marR="114300" marT="114300" marB="114300" anchor="ctr">
                    <a:lnL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9050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7" id="7"/>
          <p:cNvSpPr txBox="true"/>
          <p:nvPr/>
        </p:nvSpPr>
        <p:spPr>
          <a:xfrm rot="0">
            <a:off x="803544" y="2255889"/>
            <a:ext cx="5870115" cy="409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00"/>
              </a:lnSpc>
            </a:pPr>
            <a:r>
              <a:rPr lang="en-US" sz="3000" b="true">
                <a:solidFill>
                  <a:srgbClr val="100F0D"/>
                </a:solidFill>
                <a:latin typeface="Oswald Bold"/>
                <a:ea typeface="Oswald Bold"/>
                <a:cs typeface="Oswald Bold"/>
                <a:sym typeface="Oswald Bold"/>
              </a:rPr>
              <a:t>Growth, Resistance &amp; Commitment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38088" y="2244459"/>
            <a:ext cx="565455" cy="3752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400">
                <a:solidFill>
                  <a:srgbClr val="DF8C3C"/>
                </a:solidFill>
                <a:latin typeface="Futura"/>
                <a:ea typeface="Futura"/>
                <a:cs typeface="Futura"/>
                <a:sym typeface="Futura"/>
              </a:rPr>
              <a:t>04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89700" y="2695791"/>
            <a:ext cx="6580599" cy="1752969"/>
            <a:chOff x="0" y="0"/>
            <a:chExt cx="2358338" cy="62822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358338" cy="628225"/>
            </a:xfrm>
            <a:custGeom>
              <a:avLst/>
              <a:gdLst/>
              <a:ahLst/>
              <a:cxnLst/>
              <a:rect r="r" b="b" t="t" l="l"/>
              <a:pathLst>
                <a:path h="628225" w="2358338">
                  <a:moveTo>
                    <a:pt x="24706" y="0"/>
                  </a:moveTo>
                  <a:lnTo>
                    <a:pt x="2333632" y="0"/>
                  </a:lnTo>
                  <a:cubicBezTo>
                    <a:pt x="2340185" y="0"/>
                    <a:pt x="2346469" y="2603"/>
                    <a:pt x="2351102" y="7236"/>
                  </a:cubicBezTo>
                  <a:cubicBezTo>
                    <a:pt x="2355735" y="11869"/>
                    <a:pt x="2358338" y="18154"/>
                    <a:pt x="2358338" y="24706"/>
                  </a:cubicBezTo>
                  <a:lnTo>
                    <a:pt x="2358338" y="603519"/>
                  </a:lnTo>
                  <a:cubicBezTo>
                    <a:pt x="2358338" y="610071"/>
                    <a:pt x="2355735" y="616355"/>
                    <a:pt x="2351102" y="620988"/>
                  </a:cubicBezTo>
                  <a:cubicBezTo>
                    <a:pt x="2346469" y="625622"/>
                    <a:pt x="2340185" y="628225"/>
                    <a:pt x="2333632" y="628225"/>
                  </a:cubicBezTo>
                  <a:lnTo>
                    <a:pt x="24706" y="628225"/>
                  </a:lnTo>
                  <a:cubicBezTo>
                    <a:pt x="18154" y="628225"/>
                    <a:pt x="11869" y="625622"/>
                    <a:pt x="7236" y="620988"/>
                  </a:cubicBezTo>
                  <a:cubicBezTo>
                    <a:pt x="2603" y="616355"/>
                    <a:pt x="0" y="610071"/>
                    <a:pt x="0" y="603519"/>
                  </a:cubicBezTo>
                  <a:lnTo>
                    <a:pt x="0" y="24706"/>
                  </a:lnTo>
                  <a:cubicBezTo>
                    <a:pt x="0" y="18154"/>
                    <a:pt x="2603" y="11869"/>
                    <a:pt x="7236" y="7236"/>
                  </a:cubicBezTo>
                  <a:cubicBezTo>
                    <a:pt x="11869" y="2603"/>
                    <a:pt x="18154" y="0"/>
                    <a:pt x="24706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358338" cy="656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89700" y="4854276"/>
            <a:ext cx="3164115" cy="1783639"/>
            <a:chOff x="0" y="0"/>
            <a:chExt cx="1133947" cy="63921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89700" y="6942715"/>
            <a:ext cx="3164115" cy="3391299"/>
            <a:chOff x="0" y="0"/>
            <a:chExt cx="1133947" cy="121536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133947" cy="1215365"/>
            </a:xfrm>
            <a:custGeom>
              <a:avLst/>
              <a:gdLst/>
              <a:ahLst/>
              <a:cxnLst/>
              <a:rect r="r" b="b" t="t" l="l"/>
              <a:pathLst>
                <a:path h="1215365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1163983"/>
                  </a:lnTo>
                  <a:cubicBezTo>
                    <a:pt x="1133947" y="1192360"/>
                    <a:pt x="1110943" y="1215365"/>
                    <a:pt x="1082565" y="1215365"/>
                  </a:cubicBezTo>
                  <a:lnTo>
                    <a:pt x="51383" y="1215365"/>
                  </a:lnTo>
                  <a:cubicBezTo>
                    <a:pt x="37755" y="1215365"/>
                    <a:pt x="24686" y="1209952"/>
                    <a:pt x="15050" y="1200316"/>
                  </a:cubicBezTo>
                  <a:cubicBezTo>
                    <a:pt x="5414" y="1190679"/>
                    <a:pt x="0" y="1177610"/>
                    <a:pt x="0" y="1163983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133947" cy="12439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3906184" y="6942715"/>
            <a:ext cx="3164115" cy="1561321"/>
            <a:chOff x="0" y="0"/>
            <a:chExt cx="1133947" cy="55954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3906184" y="8772693"/>
            <a:ext cx="3164115" cy="1561321"/>
            <a:chOff x="0" y="0"/>
            <a:chExt cx="1133947" cy="55954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133947" cy="559542"/>
            </a:xfrm>
            <a:custGeom>
              <a:avLst/>
              <a:gdLst/>
              <a:ahLst/>
              <a:cxnLst/>
              <a:rect r="r" b="b" t="t" l="l"/>
              <a:pathLst>
                <a:path h="559542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08160"/>
                  </a:lnTo>
                  <a:cubicBezTo>
                    <a:pt x="1133947" y="521787"/>
                    <a:pt x="1128534" y="534857"/>
                    <a:pt x="1118898" y="544493"/>
                  </a:cubicBezTo>
                  <a:cubicBezTo>
                    <a:pt x="1109262" y="554129"/>
                    <a:pt x="1096192" y="559542"/>
                    <a:pt x="1082565" y="559542"/>
                  </a:cubicBezTo>
                  <a:lnTo>
                    <a:pt x="51383" y="559542"/>
                  </a:lnTo>
                  <a:cubicBezTo>
                    <a:pt x="23005" y="559542"/>
                    <a:pt x="0" y="536538"/>
                    <a:pt x="0" y="508160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28575"/>
              <a:ext cx="1133947" cy="58811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01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3906184" y="4854276"/>
            <a:ext cx="3164115" cy="1783639"/>
            <a:chOff x="0" y="0"/>
            <a:chExt cx="1133947" cy="63921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33947" cy="639216"/>
            </a:xfrm>
            <a:custGeom>
              <a:avLst/>
              <a:gdLst/>
              <a:ahLst/>
              <a:cxnLst/>
              <a:rect r="r" b="b" t="t" l="l"/>
              <a:pathLst>
                <a:path h="639216" w="1133947">
                  <a:moveTo>
                    <a:pt x="51383" y="0"/>
                  </a:moveTo>
                  <a:lnTo>
                    <a:pt x="1082565" y="0"/>
                  </a:lnTo>
                  <a:cubicBezTo>
                    <a:pt x="1096192" y="0"/>
                    <a:pt x="1109262" y="5414"/>
                    <a:pt x="1118898" y="15050"/>
                  </a:cubicBezTo>
                  <a:cubicBezTo>
                    <a:pt x="1128534" y="24686"/>
                    <a:pt x="1133947" y="37755"/>
                    <a:pt x="1133947" y="51383"/>
                  </a:cubicBezTo>
                  <a:lnTo>
                    <a:pt x="1133947" y="587834"/>
                  </a:lnTo>
                  <a:cubicBezTo>
                    <a:pt x="1133947" y="616211"/>
                    <a:pt x="1110943" y="639216"/>
                    <a:pt x="1082565" y="639216"/>
                  </a:cubicBezTo>
                  <a:lnTo>
                    <a:pt x="51383" y="639216"/>
                  </a:lnTo>
                  <a:cubicBezTo>
                    <a:pt x="37755" y="639216"/>
                    <a:pt x="24686" y="633803"/>
                    <a:pt x="15050" y="624167"/>
                  </a:cubicBezTo>
                  <a:cubicBezTo>
                    <a:pt x="5414" y="614530"/>
                    <a:pt x="0" y="601461"/>
                    <a:pt x="0" y="587834"/>
                  </a:cubicBezTo>
                  <a:lnTo>
                    <a:pt x="0" y="51383"/>
                  </a:lnTo>
                  <a:cubicBezTo>
                    <a:pt x="0" y="37755"/>
                    <a:pt x="5414" y="24686"/>
                    <a:pt x="15050" y="15050"/>
                  </a:cubicBezTo>
                  <a:cubicBezTo>
                    <a:pt x="24686" y="5414"/>
                    <a:pt x="37755" y="0"/>
                    <a:pt x="51383" y="0"/>
                  </a:cubicBezTo>
                  <a:close/>
                </a:path>
              </a:pathLst>
            </a:custGeom>
            <a:solidFill>
              <a:srgbClr val="FAF8F2"/>
            </a:solidFill>
            <a:ln w="19050" cap="rnd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28575"/>
              <a:ext cx="1133947" cy="66779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2001"/>
                </a:lnSpc>
                <a:spcBef>
                  <a:spcPct val="0"/>
                </a:spcBef>
              </a:pPr>
            </a:p>
          </p:txBody>
        </p:sp>
      </p:grpSp>
      <p:sp>
        <p:nvSpPr>
          <p:cNvPr name="AutoShape 20" id="20"/>
          <p:cNvSpPr/>
          <p:nvPr/>
        </p:nvSpPr>
        <p:spPr>
          <a:xfrm>
            <a:off x="4813011" y="1378013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4813011" y="1806638"/>
            <a:ext cx="1895185" cy="0"/>
          </a:xfrm>
          <a:prstGeom prst="line">
            <a:avLst/>
          </a:prstGeom>
          <a:ln cap="flat" w="95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2" id="22"/>
          <p:cNvSpPr txBox="true"/>
          <p:nvPr/>
        </p:nvSpPr>
        <p:spPr>
          <a:xfrm rot="0">
            <a:off x="2496514" y="2333842"/>
            <a:ext cx="256697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 strike="noStrike" u="none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TOP 4 ACHIEVEMENTS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46956" y="4470543"/>
            <a:ext cx="2849603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WHAT DID I DO WELL?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89700" y="6609340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AREAS OF CHALLENGE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906184" y="6637915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BIGGEST LESSONS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906184" y="8477418"/>
            <a:ext cx="3164115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REMINDER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052421" y="4470543"/>
            <a:ext cx="2871642" cy="2952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100"/>
              </a:lnSpc>
              <a:spcBef>
                <a:spcPct val="0"/>
              </a:spcBef>
            </a:pPr>
            <a:r>
              <a:rPr lang="en-US" b="true" sz="1500">
                <a:solidFill>
                  <a:srgbClr val="000000"/>
                </a:solidFill>
                <a:latin typeface="Futura Bold"/>
                <a:ea typeface="Futura Bold"/>
                <a:cs typeface="Futura Bold"/>
                <a:sym typeface="Futura Bold"/>
              </a:rPr>
              <a:t>HOW CAN I IMPROVE?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89700" y="1039241"/>
            <a:ext cx="3416484" cy="10668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spc="66" b="true">
                <a:solidFill>
                  <a:srgbClr val="000000"/>
                </a:solidFill>
                <a:latin typeface="Oswald Bold"/>
                <a:ea typeface="Oswald Bold"/>
                <a:cs typeface="Oswald Bold"/>
                <a:sym typeface="Oswald Bold"/>
              </a:rPr>
              <a:t>End of Month Reflection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196155" y="1142932"/>
            <a:ext cx="616856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NAME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196155" y="1542161"/>
            <a:ext cx="454257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960"/>
              </a:lnSpc>
            </a:pPr>
            <a:r>
              <a:rPr lang="en-US" sz="1400" b="true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DATE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196155" y="1940777"/>
            <a:ext cx="2512040" cy="2692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b="true" sz="1400" spc="579">
                <a:solidFill>
                  <a:srgbClr val="DD8012"/>
                </a:solidFill>
                <a:latin typeface="Futura Bold"/>
                <a:ea typeface="Futura Bold"/>
                <a:cs typeface="Futura Bold"/>
                <a:sym typeface="Futura Bold"/>
              </a:rPr>
              <a:t>S M T W T F 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DAGoz-Rq3zE</dc:identifier>
  <dcterms:modified xsi:type="dcterms:W3CDTF">2011-08-01T06:04:30Z</dcterms:modified>
  <cp:revision>1</cp:revision>
  <dc:title>EquiLead Resources: October</dc:title>
</cp:coreProperties>
</file>