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Lst>
  <p:sldSz cx="7556500" cy="10693400"/>
  <p:notesSz cx="6858000" cy="9144000"/>
  <p:embeddedFontLst>
    <p:embeddedFont>
      <p:font typeface="Oswald Bold" charset="1" panose="00000800000000000000"/>
      <p:regular r:id="rId12"/>
    </p:embeddedFont>
    <p:embeddedFont>
      <p:font typeface="Futura Medium" charset="1" panose="020B0502020204020303"/>
      <p:regular r:id="rId13"/>
    </p:embeddedFont>
    <p:embeddedFont>
      <p:font typeface="Futura" charset="1" panose="020B0502020204020303"/>
      <p:regular r:id="rId14"/>
    </p:embeddedFont>
    <p:embeddedFont>
      <p:font typeface="Futura Bold" charset="1" panose="020B0702020204020203"/>
      <p:regular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fonts/font12.fntdata" Type="http://schemas.openxmlformats.org/officeDocument/2006/relationships/font"/><Relationship Id="rId13" Target="fonts/font13.fntdata" Type="http://schemas.openxmlformats.org/officeDocument/2006/relationships/font"/><Relationship Id="rId14" Target="fonts/font14.fntdata" Type="http://schemas.openxmlformats.org/officeDocument/2006/relationships/font"/><Relationship Id="rId15" Target="fonts/font15.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100F0D"/>
        </a:solidFill>
      </p:bgPr>
    </p:bg>
    <p:spTree>
      <p:nvGrpSpPr>
        <p:cNvPr id="1" name=""/>
        <p:cNvGrpSpPr/>
        <p:nvPr/>
      </p:nvGrpSpPr>
      <p:grpSpPr>
        <a:xfrm>
          <a:off x="0" y="0"/>
          <a:ext cx="0" cy="0"/>
          <a:chOff x="0" y="0"/>
          <a:chExt cx="0" cy="0"/>
        </a:xfrm>
      </p:grpSpPr>
      <p:sp>
        <p:nvSpPr>
          <p:cNvPr name="TextBox 2" id="2"/>
          <p:cNvSpPr txBox="true"/>
          <p:nvPr/>
        </p:nvSpPr>
        <p:spPr>
          <a:xfrm rot="0">
            <a:off x="756000" y="2850242"/>
            <a:ext cx="5514325" cy="3981451"/>
          </a:xfrm>
          <a:prstGeom prst="rect">
            <a:avLst/>
          </a:prstGeom>
        </p:spPr>
        <p:txBody>
          <a:bodyPr anchor="t" rtlCol="false" tIns="0" lIns="0" bIns="0" rIns="0">
            <a:spAutoFit/>
          </a:bodyPr>
          <a:lstStyle/>
          <a:p>
            <a:pPr algn="l">
              <a:lnSpc>
                <a:spcPts val="5310"/>
              </a:lnSpc>
            </a:pPr>
            <a:r>
              <a:rPr lang="en-US" sz="5900" b="true">
                <a:solidFill>
                  <a:srgbClr val="DF8C3C"/>
                </a:solidFill>
                <a:latin typeface="Oswald Bold"/>
                <a:ea typeface="Oswald Bold"/>
                <a:cs typeface="Oswald Bold"/>
                <a:sym typeface="Oswald Bold"/>
              </a:rPr>
              <a:t>EQUILEAD RESOURCES</a:t>
            </a:r>
          </a:p>
          <a:p>
            <a:pPr algn="l">
              <a:lnSpc>
                <a:spcPts val="4140"/>
              </a:lnSpc>
            </a:pPr>
          </a:p>
          <a:p>
            <a:pPr algn="l">
              <a:lnSpc>
                <a:spcPts val="4140"/>
              </a:lnSpc>
            </a:pPr>
            <a:r>
              <a:rPr lang="en-US" sz="4600" b="true">
                <a:solidFill>
                  <a:srgbClr val="DF8C3C"/>
                </a:solidFill>
                <a:latin typeface="Oswald Bold"/>
                <a:ea typeface="Oswald Bold"/>
                <a:cs typeface="Oswald Bold"/>
                <a:sym typeface="Oswald Bold"/>
              </a:rPr>
              <a:t>December: Staff Development &amp; Whole-School Culture</a:t>
            </a:r>
          </a:p>
          <a:p>
            <a:pPr algn="l">
              <a:lnSpc>
                <a:spcPts val="4140"/>
              </a:lnSpc>
            </a:pPr>
          </a:p>
        </p:txBody>
      </p:sp>
      <p:sp>
        <p:nvSpPr>
          <p:cNvPr name="Freeform 3" id="3"/>
          <p:cNvSpPr/>
          <p:nvPr/>
        </p:nvSpPr>
        <p:spPr>
          <a:xfrm flipH="false" flipV="false" rot="0">
            <a:off x="810344" y="6898367"/>
            <a:ext cx="2442788" cy="2442788"/>
          </a:xfrm>
          <a:custGeom>
            <a:avLst/>
            <a:gdLst/>
            <a:ahLst/>
            <a:cxnLst/>
            <a:rect r="r" b="b" t="t" l="l"/>
            <a:pathLst>
              <a:path h="2442788" w="2442788">
                <a:moveTo>
                  <a:pt x="0" y="0"/>
                </a:moveTo>
                <a:lnTo>
                  <a:pt x="2442787" y="0"/>
                </a:lnTo>
                <a:lnTo>
                  <a:pt x="2442787" y="2442788"/>
                </a:lnTo>
                <a:lnTo>
                  <a:pt x="0" y="244278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5810449" y="3288196"/>
            <a:ext cx="2442788" cy="2442788"/>
          </a:xfrm>
          <a:custGeom>
            <a:avLst/>
            <a:gdLst/>
            <a:ahLst/>
            <a:cxnLst/>
            <a:rect r="r" b="b" t="t" l="l"/>
            <a:pathLst>
              <a:path h="2442788" w="2442788">
                <a:moveTo>
                  <a:pt x="0" y="0"/>
                </a:moveTo>
                <a:lnTo>
                  <a:pt x="2442788" y="0"/>
                </a:lnTo>
                <a:lnTo>
                  <a:pt x="2442788" y="2442787"/>
                </a:lnTo>
                <a:lnTo>
                  <a:pt x="0" y="244278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false" flipV="false" rot="0">
            <a:off x="423704" y="230176"/>
            <a:ext cx="2139982" cy="2139982"/>
          </a:xfrm>
          <a:custGeom>
            <a:avLst/>
            <a:gdLst/>
            <a:ahLst/>
            <a:cxnLst/>
            <a:rect r="r" b="b" t="t" l="l"/>
            <a:pathLst>
              <a:path h="2139982" w="2139982">
                <a:moveTo>
                  <a:pt x="0" y="0"/>
                </a:moveTo>
                <a:lnTo>
                  <a:pt x="2139983" y="0"/>
                </a:lnTo>
                <a:lnTo>
                  <a:pt x="2139983" y="2139982"/>
                </a:lnTo>
                <a:lnTo>
                  <a:pt x="0" y="2139982"/>
                </a:lnTo>
                <a:lnTo>
                  <a:pt x="0" y="0"/>
                </a:lnTo>
                <a:close/>
              </a:path>
            </a:pathLst>
          </a:custGeom>
          <a:blipFill>
            <a:blip r:embed="rId4"/>
            <a:stretch>
              <a:fillRect l="0" t="0" r="0" b="0"/>
            </a:stretch>
          </a:blipFill>
        </p:spPr>
      </p:sp>
      <p:grpSp>
        <p:nvGrpSpPr>
          <p:cNvPr name="Group 6" id="6"/>
          <p:cNvGrpSpPr/>
          <p:nvPr/>
        </p:nvGrpSpPr>
        <p:grpSpPr>
          <a:xfrm rot="0">
            <a:off x="4964404" y="721587"/>
            <a:ext cx="1867244" cy="449070"/>
            <a:chOff x="0" y="0"/>
            <a:chExt cx="2489659" cy="598760"/>
          </a:xfrm>
        </p:grpSpPr>
        <p:sp>
          <p:nvSpPr>
            <p:cNvPr name="TextBox 7" id="7"/>
            <p:cNvSpPr txBox="true"/>
            <p:nvPr/>
          </p:nvSpPr>
          <p:spPr>
            <a:xfrm rot="0">
              <a:off x="0" y="-9525"/>
              <a:ext cx="2489659" cy="208492"/>
            </a:xfrm>
            <a:prstGeom prst="rect">
              <a:avLst/>
            </a:prstGeom>
          </p:spPr>
          <p:txBody>
            <a:bodyPr anchor="t" rtlCol="false" tIns="0" lIns="0" bIns="0" rIns="0">
              <a:spAutoFit/>
            </a:bodyPr>
            <a:lstStyle/>
            <a:p>
              <a:pPr algn="r">
                <a:lnSpc>
                  <a:spcPts val="1000"/>
                </a:lnSpc>
              </a:pPr>
              <a:r>
                <a:rPr lang="en-US" b="true" sz="1000">
                  <a:solidFill>
                    <a:srgbClr val="F8EDE8"/>
                  </a:solidFill>
                  <a:latin typeface="Futura Medium"/>
                  <a:ea typeface="Futura Medium"/>
                  <a:cs typeface="Futura Medium"/>
                  <a:sym typeface="Futura Medium"/>
                </a:rPr>
                <a:t>PREPARED BY</a:t>
              </a:r>
            </a:p>
          </p:txBody>
        </p:sp>
        <p:sp>
          <p:nvSpPr>
            <p:cNvPr name="TextBox 8" id="8"/>
            <p:cNvSpPr txBox="true"/>
            <p:nvPr/>
          </p:nvSpPr>
          <p:spPr>
            <a:xfrm rot="0">
              <a:off x="0" y="255860"/>
              <a:ext cx="2489659" cy="342900"/>
            </a:xfrm>
            <a:prstGeom prst="rect">
              <a:avLst/>
            </a:prstGeom>
          </p:spPr>
          <p:txBody>
            <a:bodyPr anchor="t" rtlCol="false" tIns="0" lIns="0" bIns="0" rIns="0">
              <a:spAutoFit/>
            </a:bodyPr>
            <a:lstStyle/>
            <a:p>
              <a:pPr algn="r">
                <a:lnSpc>
                  <a:spcPts val="1800"/>
                </a:lnSpc>
              </a:pPr>
              <a:r>
                <a:rPr lang="en-US" sz="1500" b="true">
                  <a:solidFill>
                    <a:srgbClr val="FFFFFF"/>
                  </a:solidFill>
                  <a:latin typeface="Futura Medium"/>
                  <a:ea typeface="Futura Medium"/>
                  <a:cs typeface="Futura Medium"/>
                  <a:sym typeface="Futura Medium"/>
                </a:rPr>
                <a:t>Apex Educate</a:t>
              </a:r>
            </a:p>
          </p:txBody>
        </p:sp>
      </p:grpSp>
      <p:grpSp>
        <p:nvGrpSpPr>
          <p:cNvPr name="Group 9" id="9"/>
          <p:cNvGrpSpPr/>
          <p:nvPr/>
        </p:nvGrpSpPr>
        <p:grpSpPr>
          <a:xfrm rot="0">
            <a:off x="4789251" y="1300167"/>
            <a:ext cx="2042397" cy="449070"/>
            <a:chOff x="0" y="0"/>
            <a:chExt cx="2723196" cy="598760"/>
          </a:xfrm>
        </p:grpSpPr>
        <p:sp>
          <p:nvSpPr>
            <p:cNvPr name="TextBox 10" id="10"/>
            <p:cNvSpPr txBox="true"/>
            <p:nvPr/>
          </p:nvSpPr>
          <p:spPr>
            <a:xfrm rot="0">
              <a:off x="233537" y="-9525"/>
              <a:ext cx="2489659" cy="208492"/>
            </a:xfrm>
            <a:prstGeom prst="rect">
              <a:avLst/>
            </a:prstGeom>
          </p:spPr>
          <p:txBody>
            <a:bodyPr anchor="t" rtlCol="false" tIns="0" lIns="0" bIns="0" rIns="0">
              <a:spAutoFit/>
            </a:bodyPr>
            <a:lstStyle/>
            <a:p>
              <a:pPr algn="r">
                <a:lnSpc>
                  <a:spcPts val="1000"/>
                </a:lnSpc>
              </a:pPr>
              <a:r>
                <a:rPr lang="en-US" b="true" sz="1000">
                  <a:solidFill>
                    <a:srgbClr val="F8EDE8"/>
                  </a:solidFill>
                  <a:latin typeface="Futura Medium"/>
                  <a:ea typeface="Futura Medium"/>
                  <a:cs typeface="Futura Medium"/>
                  <a:sym typeface="Futura Medium"/>
                </a:rPr>
                <a:t>FOUNDER</a:t>
              </a:r>
            </a:p>
          </p:txBody>
        </p:sp>
        <p:sp>
          <p:nvSpPr>
            <p:cNvPr name="TextBox 11" id="11"/>
            <p:cNvSpPr txBox="true"/>
            <p:nvPr/>
          </p:nvSpPr>
          <p:spPr>
            <a:xfrm rot="0">
              <a:off x="0" y="255860"/>
              <a:ext cx="2723196" cy="342900"/>
            </a:xfrm>
            <a:prstGeom prst="rect">
              <a:avLst/>
            </a:prstGeom>
          </p:spPr>
          <p:txBody>
            <a:bodyPr anchor="t" rtlCol="false" tIns="0" lIns="0" bIns="0" rIns="0">
              <a:spAutoFit/>
            </a:bodyPr>
            <a:lstStyle/>
            <a:p>
              <a:pPr algn="r">
                <a:lnSpc>
                  <a:spcPts val="1800"/>
                </a:lnSpc>
              </a:pPr>
              <a:r>
                <a:rPr lang="en-US" sz="1500" b="true">
                  <a:solidFill>
                    <a:srgbClr val="FFFFFF"/>
                  </a:solidFill>
                  <a:latin typeface="Futura Medium"/>
                  <a:ea typeface="Futura Medium"/>
                  <a:cs typeface="Futura Medium"/>
                  <a:sym typeface="Futura Medium"/>
                </a:rPr>
                <a:t>Rachel Clarke</a:t>
              </a:r>
            </a:p>
          </p:txBody>
        </p:sp>
      </p:grpSp>
      <p:grpSp>
        <p:nvGrpSpPr>
          <p:cNvPr name="Group 12" id="12"/>
          <p:cNvGrpSpPr/>
          <p:nvPr/>
        </p:nvGrpSpPr>
        <p:grpSpPr>
          <a:xfrm rot="0">
            <a:off x="4975152" y="9516616"/>
            <a:ext cx="1884969" cy="623809"/>
            <a:chOff x="0" y="0"/>
            <a:chExt cx="2513292" cy="831745"/>
          </a:xfrm>
        </p:grpSpPr>
        <p:sp>
          <p:nvSpPr>
            <p:cNvPr name="TextBox 13" id="13"/>
            <p:cNvSpPr txBox="true"/>
            <p:nvPr/>
          </p:nvSpPr>
          <p:spPr>
            <a:xfrm rot="0">
              <a:off x="0" y="320570"/>
              <a:ext cx="2513292" cy="511175"/>
            </a:xfrm>
            <a:prstGeom prst="rect">
              <a:avLst/>
            </a:prstGeom>
          </p:spPr>
          <p:txBody>
            <a:bodyPr anchor="t" rtlCol="false" tIns="0" lIns="0" bIns="0" rIns="0">
              <a:spAutoFit/>
            </a:bodyPr>
            <a:lstStyle/>
            <a:p>
              <a:pPr algn="r">
                <a:lnSpc>
                  <a:spcPts val="1440"/>
                </a:lnSpc>
              </a:pPr>
              <a:r>
                <a:rPr lang="en-US" sz="1200">
                  <a:solidFill>
                    <a:srgbClr val="FFFFFF"/>
                  </a:solidFill>
                  <a:latin typeface="Futura"/>
                  <a:ea typeface="Futura"/>
                  <a:cs typeface="Futura"/>
                  <a:sym typeface="Futura"/>
                </a:rPr>
                <a:t>@apex.educate</a:t>
              </a:r>
            </a:p>
            <a:p>
              <a:pPr algn="r">
                <a:lnSpc>
                  <a:spcPts val="1440"/>
                </a:lnSpc>
              </a:pPr>
              <a:r>
                <a:rPr lang="en-US" sz="1200">
                  <a:solidFill>
                    <a:srgbClr val="FFFFFF"/>
                  </a:solidFill>
                  <a:latin typeface="Futura"/>
                  <a:ea typeface="Futura"/>
                  <a:cs typeface="Futura"/>
                  <a:sym typeface="Futura"/>
                </a:rPr>
                <a:t>www.apex-educate.co.uk</a:t>
              </a:r>
            </a:p>
          </p:txBody>
        </p:sp>
        <p:sp>
          <p:nvSpPr>
            <p:cNvPr name="TextBox 14" id="14"/>
            <p:cNvSpPr txBox="true"/>
            <p:nvPr/>
          </p:nvSpPr>
          <p:spPr>
            <a:xfrm rot="0">
              <a:off x="23633" y="-9525"/>
              <a:ext cx="2489659" cy="208492"/>
            </a:xfrm>
            <a:prstGeom prst="rect">
              <a:avLst/>
            </a:prstGeom>
          </p:spPr>
          <p:txBody>
            <a:bodyPr anchor="t" rtlCol="false" tIns="0" lIns="0" bIns="0" rIns="0">
              <a:spAutoFit/>
            </a:bodyPr>
            <a:lstStyle/>
            <a:p>
              <a:pPr algn="r">
                <a:lnSpc>
                  <a:spcPts val="1000"/>
                </a:lnSpc>
              </a:pPr>
              <a:r>
                <a:rPr lang="en-US" b="true" sz="1000">
                  <a:solidFill>
                    <a:srgbClr val="100F0D"/>
                  </a:solidFill>
                  <a:latin typeface="Futura Medium"/>
                  <a:ea typeface="Futura Medium"/>
                  <a:cs typeface="Futura Medium"/>
                  <a:sym typeface="Futura Medium"/>
                </a:rPr>
                <a:t>WEB:</a:t>
              </a:r>
            </a:p>
          </p:txBody>
        </p:sp>
      </p:grpSp>
      <p:grpSp>
        <p:nvGrpSpPr>
          <p:cNvPr name="Group 15" id="15"/>
          <p:cNvGrpSpPr/>
          <p:nvPr/>
        </p:nvGrpSpPr>
        <p:grpSpPr>
          <a:xfrm rot="0">
            <a:off x="810344" y="9697591"/>
            <a:ext cx="2036034" cy="442834"/>
            <a:chOff x="0" y="0"/>
            <a:chExt cx="2714712" cy="590445"/>
          </a:xfrm>
        </p:grpSpPr>
        <p:sp>
          <p:nvSpPr>
            <p:cNvPr name="TextBox 16" id="16"/>
            <p:cNvSpPr txBox="true"/>
            <p:nvPr/>
          </p:nvSpPr>
          <p:spPr>
            <a:xfrm rot="0">
              <a:off x="0" y="-9525"/>
              <a:ext cx="2714712" cy="208492"/>
            </a:xfrm>
            <a:prstGeom prst="rect">
              <a:avLst/>
            </a:prstGeom>
          </p:spPr>
          <p:txBody>
            <a:bodyPr anchor="t" rtlCol="false" tIns="0" lIns="0" bIns="0" rIns="0">
              <a:spAutoFit/>
            </a:bodyPr>
            <a:lstStyle/>
            <a:p>
              <a:pPr algn="l">
                <a:lnSpc>
                  <a:spcPts val="1000"/>
                </a:lnSpc>
              </a:pPr>
              <a:r>
                <a:rPr lang="en-US" sz="1000" b="true">
                  <a:solidFill>
                    <a:srgbClr val="100F0D"/>
                  </a:solidFill>
                  <a:latin typeface="Futura Medium"/>
                  <a:ea typeface="Futura Medium"/>
                  <a:cs typeface="Futura Medium"/>
                  <a:sym typeface="Futura Medium"/>
                </a:rPr>
                <a:t>ADDRESS:</a:t>
              </a:r>
            </a:p>
          </p:txBody>
        </p:sp>
        <p:sp>
          <p:nvSpPr>
            <p:cNvPr name="TextBox 17" id="17"/>
            <p:cNvSpPr txBox="true"/>
            <p:nvPr/>
          </p:nvSpPr>
          <p:spPr>
            <a:xfrm rot="0">
              <a:off x="0" y="320570"/>
              <a:ext cx="2587988" cy="269875"/>
            </a:xfrm>
            <a:prstGeom prst="rect">
              <a:avLst/>
            </a:prstGeom>
          </p:spPr>
          <p:txBody>
            <a:bodyPr anchor="t" rtlCol="false" tIns="0" lIns="0" bIns="0" rIns="0">
              <a:spAutoFit/>
            </a:bodyPr>
            <a:lstStyle/>
            <a:p>
              <a:pPr algn="l">
                <a:lnSpc>
                  <a:spcPts val="1440"/>
                </a:lnSpc>
              </a:pPr>
              <a:r>
                <a:rPr lang="en-US" sz="1200" b="true">
                  <a:solidFill>
                    <a:srgbClr val="FFFFFF"/>
                  </a:solidFill>
                  <a:latin typeface="Futura Medium"/>
                  <a:ea typeface="Futura Medium"/>
                  <a:cs typeface="Futura Medium"/>
                  <a:sym typeface="Futura Medium"/>
                </a:rPr>
                <a:t>admin@apex-educate.co.uk</a:t>
              </a:r>
            </a:p>
          </p:txBody>
        </p:sp>
      </p:grpSp>
    </p:spTree>
  </p:cSld>
  <p:clrMapOvr>
    <a:masterClrMapping/>
  </p:clrMapOvr>
</p:sld>
</file>

<file path=ppt/slides/slide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6223036" y="1043024"/>
            <a:ext cx="640197" cy="640197"/>
            <a:chOff x="0" y="0"/>
            <a:chExt cx="6350000" cy="6350000"/>
          </a:xfrm>
        </p:grpSpPr>
        <p:sp>
          <p:nvSpPr>
            <p:cNvPr name="Freeform 3" id="3"/>
            <p:cNvSpPr/>
            <p:nvPr/>
          </p:nvSpPr>
          <p:spPr>
            <a:xfrm flipH="false" flipV="false" rot="0">
              <a:off x="0" y="0"/>
              <a:ext cx="6350000" cy="6350000"/>
            </a:xfrm>
            <a:custGeom>
              <a:avLst/>
              <a:gdLst/>
              <a:ahLst/>
              <a:cxnLst/>
              <a:rect r="r" b="b" t="t" l="l"/>
              <a:pathLst>
                <a:path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p:spPr>
        </p:sp>
      </p:grpSp>
      <p:sp>
        <p:nvSpPr>
          <p:cNvPr name="TextBox 4" id="4"/>
          <p:cNvSpPr txBox="true"/>
          <p:nvPr/>
        </p:nvSpPr>
        <p:spPr>
          <a:xfrm rot="0">
            <a:off x="756000" y="1305972"/>
            <a:ext cx="6048000" cy="2538730"/>
          </a:xfrm>
          <a:prstGeom prst="rect">
            <a:avLst/>
          </a:prstGeom>
        </p:spPr>
        <p:txBody>
          <a:bodyPr anchor="t" rtlCol="false" tIns="0" lIns="0" bIns="0" rIns="0">
            <a:spAutoFit/>
          </a:bodyPr>
          <a:lstStyle/>
          <a:p>
            <a:pPr algn="l">
              <a:lnSpc>
                <a:spcPts val="1819"/>
              </a:lnSpc>
            </a:pPr>
            <a:r>
              <a:rPr lang="en-US" sz="1299">
                <a:solidFill>
                  <a:srgbClr val="0C0C0C"/>
                </a:solidFill>
                <a:latin typeface="Futura"/>
                <a:ea typeface="Futura"/>
                <a:cs typeface="Futura"/>
                <a:sym typeface="Futura"/>
              </a:rPr>
              <a:t>In December,</a:t>
            </a:r>
            <a:r>
              <a:rPr lang="en-US" sz="1299">
                <a:solidFill>
                  <a:srgbClr val="0C0C0C"/>
                </a:solidFill>
                <a:latin typeface="Futura"/>
                <a:ea typeface="Futura"/>
                <a:cs typeface="Futura"/>
                <a:sym typeface="Futura"/>
              </a:rPr>
              <a:t> attention turns to professional development and embedding anti-raci</a:t>
            </a:r>
            <a:r>
              <a:rPr lang="en-US" sz="1299">
                <a:solidFill>
                  <a:srgbClr val="0C0C0C"/>
                </a:solidFill>
                <a:latin typeface="Futura"/>
                <a:ea typeface="Futura"/>
                <a:cs typeface="Futura"/>
                <a:sym typeface="Futura"/>
              </a:rPr>
              <a:t>st practice across the whole-school culture. School leaders are encouraged to assess existing CPD provision, design inclusive training, and create opportunities for meaningful staff engagement. This month’s focus is on equipping educators with the language, tools, and confidence to engage in race-conscious teaching and leadership.</a:t>
            </a:r>
          </a:p>
          <a:p>
            <a:pPr algn="l">
              <a:lnSpc>
                <a:spcPts val="1819"/>
              </a:lnSpc>
            </a:pPr>
          </a:p>
          <a:p>
            <a:pPr algn="l">
              <a:lnSpc>
                <a:spcPts val="1819"/>
              </a:lnSpc>
            </a:pPr>
            <a:r>
              <a:rPr lang="en-US" sz="1299">
                <a:solidFill>
                  <a:srgbClr val="0C0C0C"/>
                </a:solidFill>
                <a:latin typeface="Futura"/>
                <a:ea typeface="Futura"/>
                <a:cs typeface="Futura"/>
                <a:sym typeface="Futura"/>
              </a:rPr>
              <a:t>This toolkit supports schools to review their staff development strategy, plan impactful training sessions, and cultivate a culture where anti-racism is a shared responsibility.</a:t>
            </a:r>
          </a:p>
          <a:p>
            <a:pPr algn="l">
              <a:lnSpc>
                <a:spcPts val="1819"/>
              </a:lnSpc>
            </a:pPr>
          </a:p>
        </p:txBody>
      </p:sp>
      <p:sp>
        <p:nvSpPr>
          <p:cNvPr name="TextBox 5" id="5"/>
          <p:cNvSpPr txBox="true"/>
          <p:nvPr/>
        </p:nvSpPr>
        <p:spPr>
          <a:xfrm rot="0">
            <a:off x="756000" y="756000"/>
            <a:ext cx="5495887" cy="533400"/>
          </a:xfrm>
          <a:prstGeom prst="rect">
            <a:avLst/>
          </a:prstGeom>
        </p:spPr>
        <p:txBody>
          <a:bodyPr anchor="t" rtlCol="false" tIns="0" lIns="0" bIns="0" rIns="0">
            <a:spAutoFit/>
          </a:bodyPr>
          <a:lstStyle/>
          <a:p>
            <a:pPr algn="l">
              <a:lnSpc>
                <a:spcPts val="4200"/>
              </a:lnSpc>
            </a:pPr>
            <a:r>
              <a:rPr lang="en-US" sz="3500" spc="66" b="true">
                <a:solidFill>
                  <a:srgbClr val="000000"/>
                </a:solidFill>
                <a:latin typeface="Oswald Bold"/>
                <a:ea typeface="Oswald Bold"/>
                <a:cs typeface="Oswald Bold"/>
                <a:sym typeface="Oswald Bold"/>
              </a:rPr>
              <a:t>Overview</a:t>
            </a:r>
          </a:p>
        </p:txBody>
      </p:sp>
      <p:sp>
        <p:nvSpPr>
          <p:cNvPr name="TextBox 6" id="6"/>
          <p:cNvSpPr txBox="true"/>
          <p:nvPr/>
        </p:nvSpPr>
        <p:spPr>
          <a:xfrm rot="0">
            <a:off x="745901" y="4387627"/>
            <a:ext cx="6048000" cy="481330"/>
          </a:xfrm>
          <a:prstGeom prst="rect">
            <a:avLst/>
          </a:prstGeom>
        </p:spPr>
        <p:txBody>
          <a:bodyPr anchor="t" rtlCol="false" tIns="0" lIns="0" bIns="0" rIns="0">
            <a:spAutoFit/>
          </a:bodyPr>
          <a:lstStyle/>
          <a:p>
            <a:pPr algn="l">
              <a:lnSpc>
                <a:spcPts val="1819"/>
              </a:lnSpc>
            </a:pPr>
            <a:r>
              <a:rPr lang="en-US" sz="1299">
                <a:solidFill>
                  <a:srgbClr val="0C0C0C"/>
                </a:solidFill>
                <a:latin typeface="Futura"/>
                <a:ea typeface="Futura"/>
                <a:cs typeface="Futura"/>
                <a:sym typeface="Futura"/>
              </a:rPr>
              <a:t>Each</a:t>
            </a:r>
            <a:r>
              <a:rPr lang="en-US" sz="1299">
                <a:solidFill>
                  <a:srgbClr val="0C0C0C"/>
                </a:solidFill>
                <a:latin typeface="Futura"/>
                <a:ea typeface="Futura"/>
                <a:cs typeface="Futura"/>
                <a:sym typeface="Futura"/>
              </a:rPr>
              <a:t> month,</a:t>
            </a:r>
            <a:r>
              <a:rPr lang="en-US" sz="1299">
                <a:solidFill>
                  <a:srgbClr val="0C0C0C"/>
                </a:solidFill>
                <a:latin typeface="Futura"/>
                <a:ea typeface="Futura"/>
                <a:cs typeface="Futura"/>
                <a:sym typeface="Futura"/>
              </a:rPr>
              <a:t> partners should meet (virtually or in person) for 30-45 minutes using the following discussion prompts:</a:t>
            </a:r>
          </a:p>
        </p:txBody>
      </p:sp>
      <p:sp>
        <p:nvSpPr>
          <p:cNvPr name="TextBox 7" id="7"/>
          <p:cNvSpPr txBox="true"/>
          <p:nvPr/>
        </p:nvSpPr>
        <p:spPr>
          <a:xfrm rot="0">
            <a:off x="744648" y="3911377"/>
            <a:ext cx="5495887" cy="466725"/>
          </a:xfrm>
          <a:prstGeom prst="rect">
            <a:avLst/>
          </a:prstGeom>
        </p:spPr>
        <p:txBody>
          <a:bodyPr anchor="t" rtlCol="false" tIns="0" lIns="0" bIns="0" rIns="0">
            <a:spAutoFit/>
          </a:bodyPr>
          <a:lstStyle/>
          <a:p>
            <a:pPr algn="l">
              <a:lnSpc>
                <a:spcPts val="3600"/>
              </a:lnSpc>
            </a:pPr>
            <a:r>
              <a:rPr lang="en-US" sz="3000" spc="56" b="true">
                <a:solidFill>
                  <a:srgbClr val="000000"/>
                </a:solidFill>
                <a:latin typeface="Oswald Bold"/>
                <a:ea typeface="Oswald Bold"/>
                <a:cs typeface="Oswald Bold"/>
                <a:sym typeface="Oswald Bold"/>
              </a:rPr>
              <a:t>Monthly Check-In Guide</a:t>
            </a:r>
          </a:p>
        </p:txBody>
      </p:sp>
      <p:grpSp>
        <p:nvGrpSpPr>
          <p:cNvPr name="Group 8" id="8"/>
          <p:cNvGrpSpPr/>
          <p:nvPr/>
        </p:nvGrpSpPr>
        <p:grpSpPr>
          <a:xfrm rot="0">
            <a:off x="698278" y="5030882"/>
            <a:ext cx="2054481" cy="4797638"/>
            <a:chOff x="0" y="0"/>
            <a:chExt cx="736280" cy="1719365"/>
          </a:xfrm>
        </p:grpSpPr>
        <p:sp>
          <p:nvSpPr>
            <p:cNvPr name="Freeform 9" id="9"/>
            <p:cNvSpPr/>
            <p:nvPr/>
          </p:nvSpPr>
          <p:spPr>
            <a:xfrm flipH="false" flipV="false" rot="0">
              <a:off x="0" y="0"/>
              <a:ext cx="736280" cy="1719365"/>
            </a:xfrm>
            <a:custGeom>
              <a:avLst/>
              <a:gdLst/>
              <a:ahLst/>
              <a:cxnLst/>
              <a:rect r="r" b="b" t="t" l="l"/>
              <a:pathLst>
                <a:path h="1719365" w="736280">
                  <a:moveTo>
                    <a:pt x="0" y="0"/>
                  </a:moveTo>
                  <a:lnTo>
                    <a:pt x="736280" y="0"/>
                  </a:lnTo>
                  <a:lnTo>
                    <a:pt x="736280" y="1719365"/>
                  </a:lnTo>
                  <a:lnTo>
                    <a:pt x="0" y="1719365"/>
                  </a:lnTo>
                  <a:close/>
                </a:path>
              </a:pathLst>
            </a:custGeom>
            <a:solidFill>
              <a:srgbClr val="0B0B0B"/>
            </a:solidFill>
          </p:spPr>
        </p:sp>
        <p:sp>
          <p:nvSpPr>
            <p:cNvPr name="TextBox 10" id="10"/>
            <p:cNvSpPr txBox="true"/>
            <p:nvPr/>
          </p:nvSpPr>
          <p:spPr>
            <a:xfrm>
              <a:off x="0" y="-57150"/>
              <a:ext cx="736280" cy="1776515"/>
            </a:xfrm>
            <a:prstGeom prst="rect">
              <a:avLst/>
            </a:prstGeom>
          </p:spPr>
          <p:txBody>
            <a:bodyPr anchor="ctr" rtlCol="false" tIns="50800" lIns="50800" bIns="50800" rIns="50800"/>
            <a:lstStyle/>
            <a:p>
              <a:pPr algn="ctr">
                <a:lnSpc>
                  <a:spcPts val="1819"/>
                </a:lnSpc>
              </a:pPr>
            </a:p>
          </p:txBody>
        </p:sp>
      </p:grpSp>
      <p:grpSp>
        <p:nvGrpSpPr>
          <p:cNvPr name="Group 11" id="11"/>
          <p:cNvGrpSpPr/>
          <p:nvPr/>
        </p:nvGrpSpPr>
        <p:grpSpPr>
          <a:xfrm rot="0">
            <a:off x="2752759" y="5030882"/>
            <a:ext cx="2054481" cy="4797638"/>
            <a:chOff x="0" y="0"/>
            <a:chExt cx="736280" cy="1719365"/>
          </a:xfrm>
        </p:grpSpPr>
        <p:sp>
          <p:nvSpPr>
            <p:cNvPr name="Freeform 12" id="12"/>
            <p:cNvSpPr/>
            <p:nvPr/>
          </p:nvSpPr>
          <p:spPr>
            <a:xfrm flipH="false" flipV="false" rot="0">
              <a:off x="0" y="0"/>
              <a:ext cx="736280" cy="1719365"/>
            </a:xfrm>
            <a:custGeom>
              <a:avLst/>
              <a:gdLst/>
              <a:ahLst/>
              <a:cxnLst/>
              <a:rect r="r" b="b" t="t" l="l"/>
              <a:pathLst>
                <a:path h="1719365" w="736280">
                  <a:moveTo>
                    <a:pt x="0" y="0"/>
                  </a:moveTo>
                  <a:lnTo>
                    <a:pt x="736280" y="0"/>
                  </a:lnTo>
                  <a:lnTo>
                    <a:pt x="736280" y="1719365"/>
                  </a:lnTo>
                  <a:lnTo>
                    <a:pt x="0" y="1719365"/>
                  </a:lnTo>
                  <a:close/>
                </a:path>
              </a:pathLst>
            </a:custGeom>
            <a:solidFill>
              <a:srgbClr val="FAF8F2"/>
            </a:solidFill>
          </p:spPr>
        </p:sp>
        <p:sp>
          <p:nvSpPr>
            <p:cNvPr name="TextBox 13" id="13"/>
            <p:cNvSpPr txBox="true"/>
            <p:nvPr/>
          </p:nvSpPr>
          <p:spPr>
            <a:xfrm>
              <a:off x="0" y="-57150"/>
              <a:ext cx="736280" cy="1776515"/>
            </a:xfrm>
            <a:prstGeom prst="rect">
              <a:avLst/>
            </a:prstGeom>
          </p:spPr>
          <p:txBody>
            <a:bodyPr anchor="ctr" rtlCol="false" tIns="50800" lIns="50800" bIns="50800" rIns="50800"/>
            <a:lstStyle/>
            <a:p>
              <a:pPr algn="ctr">
                <a:lnSpc>
                  <a:spcPts val="1819"/>
                </a:lnSpc>
              </a:pPr>
            </a:p>
          </p:txBody>
        </p:sp>
      </p:grpSp>
      <p:grpSp>
        <p:nvGrpSpPr>
          <p:cNvPr name="Group 14" id="14"/>
          <p:cNvGrpSpPr/>
          <p:nvPr/>
        </p:nvGrpSpPr>
        <p:grpSpPr>
          <a:xfrm rot="0">
            <a:off x="4807241" y="5030882"/>
            <a:ext cx="2054481" cy="4797638"/>
            <a:chOff x="0" y="0"/>
            <a:chExt cx="736280" cy="1719365"/>
          </a:xfrm>
        </p:grpSpPr>
        <p:sp>
          <p:nvSpPr>
            <p:cNvPr name="Freeform 15" id="15"/>
            <p:cNvSpPr/>
            <p:nvPr/>
          </p:nvSpPr>
          <p:spPr>
            <a:xfrm flipH="false" flipV="false" rot="0">
              <a:off x="0" y="0"/>
              <a:ext cx="736280" cy="1719365"/>
            </a:xfrm>
            <a:custGeom>
              <a:avLst/>
              <a:gdLst/>
              <a:ahLst/>
              <a:cxnLst/>
              <a:rect r="r" b="b" t="t" l="l"/>
              <a:pathLst>
                <a:path h="1719365" w="736280">
                  <a:moveTo>
                    <a:pt x="0" y="0"/>
                  </a:moveTo>
                  <a:lnTo>
                    <a:pt x="736280" y="0"/>
                  </a:lnTo>
                  <a:lnTo>
                    <a:pt x="736280" y="1719365"/>
                  </a:lnTo>
                  <a:lnTo>
                    <a:pt x="0" y="1719365"/>
                  </a:lnTo>
                  <a:close/>
                </a:path>
              </a:pathLst>
            </a:custGeom>
            <a:solidFill>
              <a:srgbClr val="DF8C3C"/>
            </a:solidFill>
          </p:spPr>
        </p:sp>
        <p:sp>
          <p:nvSpPr>
            <p:cNvPr name="TextBox 16" id="16"/>
            <p:cNvSpPr txBox="true"/>
            <p:nvPr/>
          </p:nvSpPr>
          <p:spPr>
            <a:xfrm>
              <a:off x="0" y="-57150"/>
              <a:ext cx="736280" cy="1776515"/>
            </a:xfrm>
            <a:prstGeom prst="rect">
              <a:avLst/>
            </a:prstGeom>
          </p:spPr>
          <p:txBody>
            <a:bodyPr anchor="ctr" rtlCol="false" tIns="50800" lIns="50800" bIns="50800" rIns="50800"/>
            <a:lstStyle/>
            <a:p>
              <a:pPr algn="ctr">
                <a:lnSpc>
                  <a:spcPts val="1819"/>
                </a:lnSpc>
              </a:pPr>
            </a:p>
          </p:txBody>
        </p:sp>
      </p:grpSp>
      <p:sp>
        <p:nvSpPr>
          <p:cNvPr name="TextBox 17" id="17"/>
          <p:cNvSpPr txBox="true"/>
          <p:nvPr/>
        </p:nvSpPr>
        <p:spPr>
          <a:xfrm rot="0">
            <a:off x="698278" y="5178361"/>
            <a:ext cx="2054481" cy="252730"/>
          </a:xfrm>
          <a:prstGeom prst="rect">
            <a:avLst/>
          </a:prstGeom>
        </p:spPr>
        <p:txBody>
          <a:bodyPr anchor="t" rtlCol="false" tIns="0" lIns="0" bIns="0" rIns="0">
            <a:spAutoFit/>
          </a:bodyPr>
          <a:lstStyle/>
          <a:p>
            <a:pPr algn="ctr">
              <a:lnSpc>
                <a:spcPts val="1820"/>
              </a:lnSpc>
            </a:pPr>
            <a:r>
              <a:rPr lang="en-US" sz="1300">
                <a:solidFill>
                  <a:srgbClr val="DF8C3C"/>
                </a:solidFill>
                <a:latin typeface="Futura"/>
                <a:ea typeface="Futura"/>
                <a:cs typeface="Futura"/>
                <a:sym typeface="Futura"/>
              </a:rPr>
              <a:t>S</a:t>
            </a:r>
            <a:r>
              <a:rPr lang="en-US" sz="1300">
                <a:solidFill>
                  <a:srgbClr val="DF8C3C"/>
                </a:solidFill>
                <a:latin typeface="Futura"/>
                <a:ea typeface="Futura"/>
                <a:cs typeface="Futura"/>
                <a:sym typeface="Futura"/>
              </a:rPr>
              <a:t>TEP 1:</a:t>
            </a:r>
          </a:p>
        </p:txBody>
      </p:sp>
      <p:sp>
        <p:nvSpPr>
          <p:cNvPr name="TextBox 18" id="18"/>
          <p:cNvSpPr txBox="true"/>
          <p:nvPr/>
        </p:nvSpPr>
        <p:spPr>
          <a:xfrm rot="0">
            <a:off x="698278" y="5413946"/>
            <a:ext cx="2054481" cy="269240"/>
          </a:xfrm>
          <a:prstGeom prst="rect">
            <a:avLst/>
          </a:prstGeom>
        </p:spPr>
        <p:txBody>
          <a:bodyPr anchor="t" rtlCol="false" tIns="0" lIns="0" bIns="0" rIns="0">
            <a:spAutoFit/>
          </a:bodyPr>
          <a:lstStyle/>
          <a:p>
            <a:pPr algn="ctr">
              <a:lnSpc>
                <a:spcPts val="1960"/>
              </a:lnSpc>
            </a:pPr>
            <a:r>
              <a:rPr lang="en-US" b="true" sz="1400">
                <a:solidFill>
                  <a:srgbClr val="DF8C3C"/>
                </a:solidFill>
                <a:latin typeface="Futura Bold"/>
                <a:ea typeface="Futura Bold"/>
                <a:cs typeface="Futura Bold"/>
                <a:sym typeface="Futura Bold"/>
              </a:rPr>
              <a:t>RE</a:t>
            </a:r>
            <a:r>
              <a:rPr lang="en-US" b="true" sz="1400">
                <a:solidFill>
                  <a:srgbClr val="DF8C3C"/>
                </a:solidFill>
                <a:latin typeface="Futura Bold"/>
                <a:ea typeface="Futura Bold"/>
                <a:cs typeface="Futura Bold"/>
                <a:sym typeface="Futura Bold"/>
              </a:rPr>
              <a:t>FLECT </a:t>
            </a:r>
          </a:p>
        </p:txBody>
      </p:sp>
      <p:sp>
        <p:nvSpPr>
          <p:cNvPr name="TextBox 19" id="19"/>
          <p:cNvSpPr txBox="true"/>
          <p:nvPr/>
        </p:nvSpPr>
        <p:spPr>
          <a:xfrm rot="0">
            <a:off x="698278" y="5921311"/>
            <a:ext cx="1948667" cy="3579495"/>
          </a:xfrm>
          <a:prstGeom prst="rect">
            <a:avLst/>
          </a:prstGeom>
        </p:spPr>
        <p:txBody>
          <a:bodyPr anchor="t" rtlCol="false" tIns="0" lIns="0" bIns="0" rIns="0">
            <a:spAutoFit/>
          </a:bodyPr>
          <a:lstStyle/>
          <a:p>
            <a:pPr algn="l" marL="259082" indent="-129541" lvl="1">
              <a:lnSpc>
                <a:spcPts val="1680"/>
              </a:lnSpc>
              <a:buFont typeface="Arial"/>
              <a:buChar char="•"/>
            </a:pPr>
            <a:r>
              <a:rPr lang="en-US" sz="1200">
                <a:solidFill>
                  <a:srgbClr val="DF8C3C"/>
                </a:solidFill>
                <a:latin typeface="Futura"/>
                <a:ea typeface="Futura"/>
                <a:cs typeface="Futura"/>
                <a:sym typeface="Futura"/>
              </a:rPr>
              <a:t>What did yo</a:t>
            </a:r>
            <a:r>
              <a:rPr lang="en-US" sz="1200">
                <a:solidFill>
                  <a:srgbClr val="DF8C3C"/>
                </a:solidFill>
                <a:latin typeface="Futura"/>
                <a:ea typeface="Futura"/>
                <a:cs typeface="Futura"/>
                <a:sym typeface="Futura"/>
              </a:rPr>
              <a:t>u learn from the curriculum audit last month?</a:t>
            </a:r>
          </a:p>
          <a:p>
            <a:pPr algn="l" marL="259082" indent="-129541" lvl="1">
              <a:lnSpc>
                <a:spcPts val="1680"/>
              </a:lnSpc>
              <a:buFont typeface="Arial"/>
              <a:buChar char="•"/>
            </a:pPr>
            <a:r>
              <a:rPr lang="en-US" sz="1200">
                <a:solidFill>
                  <a:srgbClr val="DF8C3C"/>
                </a:solidFill>
                <a:latin typeface="Futura"/>
                <a:ea typeface="Futura"/>
                <a:cs typeface="Futura"/>
                <a:sym typeface="Futura"/>
              </a:rPr>
              <a:t>What professional learning on anti-racism has been offered at your school this year?</a:t>
            </a:r>
          </a:p>
          <a:p>
            <a:pPr algn="l" marL="259082" indent="-129541" lvl="1">
              <a:lnSpc>
                <a:spcPts val="1680"/>
              </a:lnSpc>
              <a:buFont typeface="Arial"/>
              <a:buChar char="•"/>
            </a:pPr>
            <a:r>
              <a:rPr lang="en-US" sz="1200">
                <a:solidFill>
                  <a:srgbClr val="DF8C3C"/>
                </a:solidFill>
                <a:latin typeface="Futura"/>
                <a:ea typeface="Futura"/>
                <a:cs typeface="Futura"/>
                <a:sym typeface="Futura"/>
              </a:rPr>
              <a:t>How confident do staff feel about discussing race and identity?</a:t>
            </a:r>
          </a:p>
          <a:p>
            <a:pPr algn="l" marL="259082" indent="-129541" lvl="1">
              <a:lnSpc>
                <a:spcPts val="1680"/>
              </a:lnSpc>
              <a:buFont typeface="Arial"/>
              <a:buChar char="•"/>
            </a:pPr>
            <a:r>
              <a:rPr lang="en-US" sz="1200">
                <a:solidFill>
                  <a:srgbClr val="DF8C3C"/>
                </a:solidFill>
                <a:latin typeface="Futura"/>
                <a:ea typeface="Futura"/>
                <a:cs typeface="Futura"/>
                <a:sym typeface="Futura"/>
              </a:rPr>
              <a:t>What examples of strong or weak staff engagement have you seen?</a:t>
            </a:r>
          </a:p>
          <a:p>
            <a:pPr algn="l" marL="259082" indent="-129541" lvl="1">
              <a:lnSpc>
                <a:spcPts val="1680"/>
              </a:lnSpc>
              <a:buFont typeface="Arial"/>
              <a:buChar char="•"/>
            </a:pPr>
            <a:r>
              <a:rPr lang="en-US" sz="1200">
                <a:solidFill>
                  <a:srgbClr val="DF8C3C"/>
                </a:solidFill>
                <a:latin typeface="Futura"/>
                <a:ea typeface="Futura"/>
                <a:cs typeface="Futura"/>
                <a:sym typeface="Futura"/>
              </a:rPr>
              <a:t>How does your current CPD model support inclusive practice?</a:t>
            </a:r>
          </a:p>
        </p:txBody>
      </p:sp>
      <p:sp>
        <p:nvSpPr>
          <p:cNvPr name="TextBox 20" id="20"/>
          <p:cNvSpPr txBox="true"/>
          <p:nvPr/>
        </p:nvSpPr>
        <p:spPr>
          <a:xfrm rot="0">
            <a:off x="2752759" y="5178361"/>
            <a:ext cx="2054481" cy="252730"/>
          </a:xfrm>
          <a:prstGeom prst="rect">
            <a:avLst/>
          </a:prstGeom>
        </p:spPr>
        <p:txBody>
          <a:bodyPr anchor="t" rtlCol="false" tIns="0" lIns="0" bIns="0" rIns="0">
            <a:spAutoFit/>
          </a:bodyPr>
          <a:lstStyle/>
          <a:p>
            <a:pPr algn="ctr">
              <a:lnSpc>
                <a:spcPts val="1820"/>
              </a:lnSpc>
            </a:pPr>
            <a:r>
              <a:rPr lang="en-US" sz="1300">
                <a:solidFill>
                  <a:srgbClr val="000000"/>
                </a:solidFill>
                <a:latin typeface="Futura"/>
                <a:ea typeface="Futura"/>
                <a:cs typeface="Futura"/>
                <a:sym typeface="Futura"/>
              </a:rPr>
              <a:t>S</a:t>
            </a:r>
            <a:r>
              <a:rPr lang="en-US" sz="1300">
                <a:solidFill>
                  <a:srgbClr val="000000"/>
                </a:solidFill>
                <a:latin typeface="Futura"/>
                <a:ea typeface="Futura"/>
                <a:cs typeface="Futura"/>
                <a:sym typeface="Futura"/>
              </a:rPr>
              <a:t>TEP 2:</a:t>
            </a:r>
          </a:p>
        </p:txBody>
      </p:sp>
      <p:sp>
        <p:nvSpPr>
          <p:cNvPr name="TextBox 21" id="21"/>
          <p:cNvSpPr txBox="true"/>
          <p:nvPr/>
        </p:nvSpPr>
        <p:spPr>
          <a:xfrm rot="0">
            <a:off x="2752759" y="5413946"/>
            <a:ext cx="2054481" cy="516890"/>
          </a:xfrm>
          <a:prstGeom prst="rect">
            <a:avLst/>
          </a:prstGeom>
        </p:spPr>
        <p:txBody>
          <a:bodyPr anchor="t" rtlCol="false" tIns="0" lIns="0" bIns="0" rIns="0">
            <a:spAutoFit/>
          </a:bodyPr>
          <a:lstStyle/>
          <a:p>
            <a:pPr algn="ctr">
              <a:lnSpc>
                <a:spcPts val="1960"/>
              </a:lnSpc>
            </a:pPr>
            <a:r>
              <a:rPr lang="en-US" b="true" sz="1400">
                <a:solidFill>
                  <a:srgbClr val="000000"/>
                </a:solidFill>
                <a:latin typeface="Futura Bold"/>
                <a:ea typeface="Futura Bold"/>
                <a:cs typeface="Futura Bold"/>
                <a:sym typeface="Futura Bold"/>
              </a:rPr>
              <a:t>PROBLEM-SO</a:t>
            </a:r>
            <a:r>
              <a:rPr lang="en-US" b="true" sz="1400">
                <a:solidFill>
                  <a:srgbClr val="000000"/>
                </a:solidFill>
                <a:latin typeface="Futura Bold"/>
                <a:ea typeface="Futura Bold"/>
                <a:cs typeface="Futura Bold"/>
                <a:sym typeface="Futura Bold"/>
              </a:rPr>
              <a:t>LVE &amp; STRATEGISE </a:t>
            </a:r>
          </a:p>
        </p:txBody>
      </p:sp>
      <p:sp>
        <p:nvSpPr>
          <p:cNvPr name="TextBox 22" id="22"/>
          <p:cNvSpPr txBox="true"/>
          <p:nvPr/>
        </p:nvSpPr>
        <p:spPr>
          <a:xfrm rot="0">
            <a:off x="2752759" y="5921311"/>
            <a:ext cx="1948667" cy="3579495"/>
          </a:xfrm>
          <a:prstGeom prst="rect">
            <a:avLst/>
          </a:prstGeom>
        </p:spPr>
        <p:txBody>
          <a:bodyPr anchor="t" rtlCol="false" tIns="0" lIns="0" bIns="0" rIns="0">
            <a:spAutoFit/>
          </a:bodyPr>
          <a:lstStyle/>
          <a:p>
            <a:pPr algn="l" marL="259082" indent="-129541" lvl="1">
              <a:lnSpc>
                <a:spcPts val="1680"/>
              </a:lnSpc>
              <a:buFont typeface="Arial"/>
              <a:buChar char="•"/>
            </a:pPr>
            <a:r>
              <a:rPr lang="en-US" sz="1200">
                <a:solidFill>
                  <a:srgbClr val="000000"/>
                </a:solidFill>
                <a:latin typeface="Futura"/>
                <a:ea typeface="Futura"/>
                <a:cs typeface="Futura"/>
                <a:sym typeface="Futura"/>
              </a:rPr>
              <a:t>What are the gaps in current staff</a:t>
            </a:r>
            <a:r>
              <a:rPr lang="en-US" sz="1200">
                <a:solidFill>
                  <a:srgbClr val="000000"/>
                </a:solidFill>
                <a:latin typeface="Futura"/>
                <a:ea typeface="Futura"/>
                <a:cs typeface="Futura"/>
                <a:sym typeface="Futura"/>
              </a:rPr>
              <a:t> training?</a:t>
            </a:r>
          </a:p>
          <a:p>
            <a:pPr algn="l" marL="259082" indent="-129541" lvl="1">
              <a:lnSpc>
                <a:spcPts val="1680"/>
              </a:lnSpc>
              <a:buFont typeface="Arial"/>
              <a:buChar char="•"/>
            </a:pPr>
            <a:r>
              <a:rPr lang="en-US" sz="1200">
                <a:solidFill>
                  <a:srgbClr val="000000"/>
                </a:solidFill>
                <a:latin typeface="Futura"/>
                <a:ea typeface="Futura"/>
                <a:cs typeface="Futura"/>
                <a:sym typeface="Futura"/>
              </a:rPr>
              <a:t>Who are key allies or resistors among your staff team?</a:t>
            </a:r>
          </a:p>
          <a:p>
            <a:pPr algn="l" marL="259082" indent="-129541" lvl="1">
              <a:lnSpc>
                <a:spcPts val="1680"/>
              </a:lnSpc>
              <a:buFont typeface="Arial"/>
              <a:buChar char="•"/>
            </a:pPr>
            <a:r>
              <a:rPr lang="en-US" sz="1200">
                <a:solidFill>
                  <a:srgbClr val="000000"/>
                </a:solidFill>
                <a:latin typeface="Futura"/>
                <a:ea typeface="Futura"/>
                <a:cs typeface="Futura"/>
                <a:sym typeface="Futura"/>
              </a:rPr>
              <a:t>What format or approach will be most impactful (e.g. workshops, coaching, peer observation)?</a:t>
            </a:r>
          </a:p>
          <a:p>
            <a:pPr algn="l" marL="259082" indent="-129541" lvl="1">
              <a:lnSpc>
                <a:spcPts val="1680"/>
              </a:lnSpc>
              <a:buFont typeface="Arial"/>
              <a:buChar char="•"/>
            </a:pPr>
            <a:r>
              <a:rPr lang="en-US" sz="1200">
                <a:solidFill>
                  <a:srgbClr val="000000"/>
                </a:solidFill>
                <a:latin typeface="Futura"/>
                <a:ea typeface="Futura"/>
                <a:cs typeface="Futura"/>
                <a:sym typeface="Futura"/>
              </a:rPr>
              <a:t>What outside expertise could support your plans?</a:t>
            </a:r>
          </a:p>
          <a:p>
            <a:pPr algn="l" marL="259082" indent="-129541" lvl="1">
              <a:lnSpc>
                <a:spcPts val="1680"/>
              </a:lnSpc>
              <a:buFont typeface="Arial"/>
              <a:buChar char="•"/>
            </a:pPr>
            <a:r>
              <a:rPr lang="en-US" sz="1200">
                <a:solidFill>
                  <a:srgbClr val="000000"/>
                </a:solidFill>
                <a:latin typeface="Futura"/>
                <a:ea typeface="Futura"/>
                <a:cs typeface="Futura"/>
                <a:sym typeface="Futura"/>
              </a:rPr>
              <a:t>How can you make professional learning ongoing rather than one-off?</a:t>
            </a:r>
          </a:p>
        </p:txBody>
      </p:sp>
      <p:sp>
        <p:nvSpPr>
          <p:cNvPr name="TextBox 23" id="23"/>
          <p:cNvSpPr txBox="true"/>
          <p:nvPr/>
        </p:nvSpPr>
        <p:spPr>
          <a:xfrm rot="0">
            <a:off x="4807241" y="5178361"/>
            <a:ext cx="2054481" cy="252730"/>
          </a:xfrm>
          <a:prstGeom prst="rect">
            <a:avLst/>
          </a:prstGeom>
        </p:spPr>
        <p:txBody>
          <a:bodyPr anchor="t" rtlCol="false" tIns="0" lIns="0" bIns="0" rIns="0">
            <a:spAutoFit/>
          </a:bodyPr>
          <a:lstStyle/>
          <a:p>
            <a:pPr algn="ctr">
              <a:lnSpc>
                <a:spcPts val="1820"/>
              </a:lnSpc>
            </a:pPr>
            <a:r>
              <a:rPr lang="en-US" sz="1300">
                <a:solidFill>
                  <a:srgbClr val="000000"/>
                </a:solidFill>
                <a:latin typeface="Futura"/>
                <a:ea typeface="Futura"/>
                <a:cs typeface="Futura"/>
                <a:sym typeface="Futura"/>
              </a:rPr>
              <a:t>S</a:t>
            </a:r>
            <a:r>
              <a:rPr lang="en-US" sz="1300">
                <a:solidFill>
                  <a:srgbClr val="000000"/>
                </a:solidFill>
                <a:latin typeface="Futura"/>
                <a:ea typeface="Futura"/>
                <a:cs typeface="Futura"/>
                <a:sym typeface="Futura"/>
              </a:rPr>
              <a:t>TEP 3:</a:t>
            </a:r>
          </a:p>
        </p:txBody>
      </p:sp>
      <p:sp>
        <p:nvSpPr>
          <p:cNvPr name="TextBox 24" id="24"/>
          <p:cNvSpPr txBox="true"/>
          <p:nvPr/>
        </p:nvSpPr>
        <p:spPr>
          <a:xfrm rot="0">
            <a:off x="4807241" y="5413946"/>
            <a:ext cx="2054481" cy="516890"/>
          </a:xfrm>
          <a:prstGeom prst="rect">
            <a:avLst/>
          </a:prstGeom>
        </p:spPr>
        <p:txBody>
          <a:bodyPr anchor="t" rtlCol="false" tIns="0" lIns="0" bIns="0" rIns="0">
            <a:spAutoFit/>
          </a:bodyPr>
          <a:lstStyle/>
          <a:p>
            <a:pPr algn="ctr">
              <a:lnSpc>
                <a:spcPts val="1960"/>
              </a:lnSpc>
            </a:pPr>
            <a:r>
              <a:rPr lang="en-US" b="true" sz="1400">
                <a:solidFill>
                  <a:srgbClr val="000000"/>
                </a:solidFill>
                <a:latin typeface="Futura Bold"/>
                <a:ea typeface="Futura Bold"/>
                <a:cs typeface="Futura Bold"/>
                <a:sym typeface="Futura Bold"/>
              </a:rPr>
              <a:t>A</a:t>
            </a:r>
            <a:r>
              <a:rPr lang="en-US" b="true" sz="1400">
                <a:solidFill>
                  <a:srgbClr val="000000"/>
                </a:solidFill>
                <a:latin typeface="Futura Bold"/>
                <a:ea typeface="Futura Bold"/>
                <a:cs typeface="Futura Bold"/>
                <a:sym typeface="Futura Bold"/>
              </a:rPr>
              <a:t>CTION &amp; ACCOUNTABILITY </a:t>
            </a:r>
          </a:p>
        </p:txBody>
      </p:sp>
      <p:sp>
        <p:nvSpPr>
          <p:cNvPr name="TextBox 25" id="25"/>
          <p:cNvSpPr txBox="true"/>
          <p:nvPr/>
        </p:nvSpPr>
        <p:spPr>
          <a:xfrm rot="0">
            <a:off x="4807241" y="5921311"/>
            <a:ext cx="1948667" cy="2950845"/>
          </a:xfrm>
          <a:prstGeom prst="rect">
            <a:avLst/>
          </a:prstGeom>
        </p:spPr>
        <p:txBody>
          <a:bodyPr anchor="t" rtlCol="false" tIns="0" lIns="0" bIns="0" rIns="0">
            <a:spAutoFit/>
          </a:bodyPr>
          <a:lstStyle/>
          <a:p>
            <a:pPr algn="l" marL="259082" indent="-129541" lvl="1">
              <a:lnSpc>
                <a:spcPts val="1680"/>
              </a:lnSpc>
              <a:buFont typeface="Arial"/>
              <a:buChar char="•"/>
            </a:pPr>
            <a:r>
              <a:rPr lang="en-US" sz="1200">
                <a:solidFill>
                  <a:srgbClr val="000000"/>
                </a:solidFill>
                <a:latin typeface="Futura"/>
                <a:ea typeface="Futura"/>
                <a:cs typeface="Futura"/>
                <a:sym typeface="Futura"/>
              </a:rPr>
              <a:t>What session will you deliver or plan this term?</a:t>
            </a:r>
          </a:p>
          <a:p>
            <a:pPr algn="l" marL="259082" indent="-129541" lvl="1">
              <a:lnSpc>
                <a:spcPts val="1680"/>
              </a:lnSpc>
              <a:buFont typeface="Arial"/>
              <a:buChar char="•"/>
            </a:pPr>
            <a:r>
              <a:rPr lang="en-US" sz="1200">
                <a:solidFill>
                  <a:srgbClr val="000000"/>
                </a:solidFill>
                <a:latin typeface="Futura"/>
                <a:ea typeface="Futura"/>
                <a:cs typeface="Futura"/>
                <a:sym typeface="Futura"/>
              </a:rPr>
              <a:t>Who needs to be involved in</a:t>
            </a:r>
            <a:r>
              <a:rPr lang="en-US" sz="1200">
                <a:solidFill>
                  <a:srgbClr val="000000"/>
                </a:solidFill>
                <a:latin typeface="Futura"/>
                <a:ea typeface="Futura"/>
                <a:cs typeface="Futura"/>
                <a:sym typeface="Futura"/>
              </a:rPr>
              <a:t> shaping or delivering it?</a:t>
            </a:r>
          </a:p>
          <a:p>
            <a:pPr algn="l" marL="259082" indent="-129541" lvl="1">
              <a:lnSpc>
                <a:spcPts val="1680"/>
              </a:lnSpc>
              <a:buFont typeface="Arial"/>
              <a:buChar char="•"/>
            </a:pPr>
            <a:r>
              <a:rPr lang="en-US" sz="1200">
                <a:solidFill>
                  <a:srgbClr val="000000"/>
                </a:solidFill>
                <a:latin typeface="Futura"/>
                <a:ea typeface="Futura"/>
                <a:cs typeface="Futura"/>
                <a:sym typeface="Futura"/>
              </a:rPr>
              <a:t>How will you collect feedback and measure impact?</a:t>
            </a:r>
          </a:p>
          <a:p>
            <a:pPr algn="l" marL="259082" indent="-129541" lvl="1">
              <a:lnSpc>
                <a:spcPts val="1680"/>
              </a:lnSpc>
              <a:buFont typeface="Arial"/>
              <a:buChar char="•"/>
            </a:pPr>
            <a:r>
              <a:rPr lang="en-US" sz="1200">
                <a:solidFill>
                  <a:srgbClr val="000000"/>
                </a:solidFill>
                <a:latin typeface="Futura"/>
                <a:ea typeface="Futura"/>
                <a:cs typeface="Futura"/>
                <a:sym typeface="Futura"/>
              </a:rPr>
              <a:t>What follow-up actions will ensure lasting change?</a:t>
            </a:r>
          </a:p>
          <a:p>
            <a:pPr algn="l" marL="259082" indent="-129541" lvl="1">
              <a:lnSpc>
                <a:spcPts val="1680"/>
              </a:lnSpc>
              <a:buFont typeface="Arial"/>
              <a:buChar char="•"/>
            </a:pPr>
            <a:r>
              <a:rPr lang="en-US" sz="1200">
                <a:solidFill>
                  <a:srgbClr val="000000"/>
                </a:solidFill>
                <a:latin typeface="Futura"/>
                <a:ea typeface="Futura"/>
                <a:cs typeface="Futura"/>
                <a:sym typeface="Futura"/>
              </a:rPr>
              <a:t>How will you keep the momentum going into the new term?</a:t>
            </a:r>
          </a:p>
        </p:txBody>
      </p:sp>
      <p:sp>
        <p:nvSpPr>
          <p:cNvPr name="TextBox 26" id="26"/>
          <p:cNvSpPr txBox="true"/>
          <p:nvPr/>
        </p:nvSpPr>
        <p:spPr>
          <a:xfrm rot="0">
            <a:off x="756000" y="9888375"/>
            <a:ext cx="1281120" cy="226695"/>
          </a:xfrm>
          <a:prstGeom prst="rect">
            <a:avLst/>
          </a:prstGeom>
        </p:spPr>
        <p:txBody>
          <a:bodyPr anchor="t" rtlCol="false" tIns="0" lIns="0" bIns="0" rIns="0">
            <a:spAutoFit/>
          </a:bodyPr>
          <a:lstStyle/>
          <a:p>
            <a:pPr algn="l">
              <a:lnSpc>
                <a:spcPts val="1679"/>
              </a:lnSpc>
              <a:spcBef>
                <a:spcPct val="0"/>
              </a:spcBef>
            </a:pPr>
            <a:r>
              <a:rPr lang="en-US" sz="1200">
                <a:solidFill>
                  <a:srgbClr val="000000"/>
                </a:solidFill>
                <a:latin typeface="Futura"/>
                <a:ea typeface="Futura"/>
                <a:cs typeface="Futura"/>
                <a:sym typeface="Futura"/>
              </a:rPr>
              <a:t>1</a:t>
            </a:r>
          </a:p>
        </p:txBody>
      </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756000" y="1112986"/>
            <a:ext cx="5870115" cy="409577"/>
          </a:xfrm>
          <a:prstGeom prst="rect">
            <a:avLst/>
          </a:prstGeom>
        </p:spPr>
        <p:txBody>
          <a:bodyPr anchor="t" rtlCol="false" tIns="0" lIns="0" bIns="0" rIns="0">
            <a:spAutoFit/>
          </a:bodyPr>
          <a:lstStyle/>
          <a:p>
            <a:pPr algn="l">
              <a:lnSpc>
                <a:spcPts val="3000"/>
              </a:lnSpc>
            </a:pPr>
            <a:r>
              <a:rPr lang="en-US" sz="3000" b="true">
                <a:solidFill>
                  <a:srgbClr val="100F0D"/>
                </a:solidFill>
                <a:latin typeface="Oswald Bold"/>
                <a:ea typeface="Oswald Bold"/>
                <a:cs typeface="Oswald Bold"/>
                <a:sym typeface="Oswald Bold"/>
              </a:rPr>
              <a:t>CPD Review Template</a:t>
            </a:r>
          </a:p>
        </p:txBody>
      </p:sp>
      <p:sp>
        <p:nvSpPr>
          <p:cNvPr name="TextBox 3" id="3"/>
          <p:cNvSpPr txBox="true"/>
          <p:nvPr/>
        </p:nvSpPr>
        <p:spPr>
          <a:xfrm rot="0">
            <a:off x="777240" y="1584475"/>
            <a:ext cx="5870115" cy="481330"/>
          </a:xfrm>
          <a:prstGeom prst="rect">
            <a:avLst/>
          </a:prstGeom>
        </p:spPr>
        <p:txBody>
          <a:bodyPr anchor="t" rtlCol="false" tIns="0" lIns="0" bIns="0" rIns="0">
            <a:spAutoFit/>
          </a:bodyPr>
          <a:lstStyle/>
          <a:p>
            <a:pPr algn="l">
              <a:lnSpc>
                <a:spcPts val="1820"/>
              </a:lnSpc>
            </a:pPr>
            <a:r>
              <a:rPr lang="en-US" sz="1300" b="true">
                <a:solidFill>
                  <a:srgbClr val="100F0D"/>
                </a:solidFill>
                <a:latin typeface="Futura Bold"/>
                <a:ea typeface="Futura Bold"/>
                <a:cs typeface="Futura Bold"/>
                <a:sym typeface="Futura Bold"/>
              </a:rPr>
              <a:t>Purpose</a:t>
            </a:r>
            <a:r>
              <a:rPr lang="en-US" sz="1300">
                <a:solidFill>
                  <a:srgbClr val="100F0D"/>
                </a:solidFill>
                <a:latin typeface="Futura"/>
                <a:ea typeface="Futura"/>
                <a:cs typeface="Futura"/>
                <a:sym typeface="Futura"/>
              </a:rPr>
              <a:t>: To evaluate the inclusivity and effectiveness of your school’s current CPD offering.</a:t>
            </a:r>
          </a:p>
        </p:txBody>
      </p:sp>
      <p:graphicFrame>
        <p:nvGraphicFramePr>
          <p:cNvPr name="Table 4" id="4"/>
          <p:cNvGraphicFramePr>
            <a:graphicFrameLocks noGrp="true"/>
          </p:cNvGraphicFramePr>
          <p:nvPr/>
        </p:nvGraphicFramePr>
        <p:xfrm>
          <a:off x="766620" y="2243448"/>
          <a:ext cx="6026760" cy="3184613"/>
        </p:xfrm>
        <a:graphic>
          <a:graphicData uri="http://schemas.openxmlformats.org/drawingml/2006/table">
            <a:tbl>
              <a:tblPr/>
              <a:tblGrid>
                <a:gridCol w="1770223"/>
                <a:gridCol w="4256537"/>
              </a:tblGrid>
              <a:tr h="636922">
                <a:tc>
                  <a:txBody>
                    <a:bodyPr anchor="t" rtlCol="false"/>
                    <a:lstStyle/>
                    <a:p>
                      <a:pPr algn="l">
                        <a:lnSpc>
                          <a:spcPts val="1819"/>
                        </a:lnSpc>
                        <a:defRPr/>
                      </a:pPr>
                      <a:r>
                        <a:rPr lang="en-US" sz="1299" b="true">
                          <a:solidFill>
                            <a:srgbClr val="000000"/>
                          </a:solidFill>
                          <a:latin typeface="Futura Bold"/>
                          <a:ea typeface="Futura Bold"/>
                          <a:cs typeface="Futura Bold"/>
                          <a:sym typeface="Futura Bold"/>
                        </a:rPr>
                        <a:t>CPD Activity 1:</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DF8C3D"/>
                    </a:solidFill>
                  </a:tcPr>
                </a:tc>
                <a:tc>
                  <a:txBody>
                    <a:bodyPr anchor="t" rtlCol="false"/>
                    <a:lstStyle/>
                    <a:p>
                      <a:pPr algn="ctr">
                        <a:lnSpc>
                          <a:spcPts val="181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DF8C3D"/>
                    </a:solidFill>
                  </a:tcPr>
                </a:tc>
              </a:tr>
              <a:tr h="636922">
                <a:tc>
                  <a:txBody>
                    <a:bodyPr anchor="t" rtlCol="false"/>
                    <a:lstStyle/>
                    <a:p>
                      <a:pPr algn="l">
                        <a:lnSpc>
                          <a:spcPts val="1679"/>
                        </a:lnSpc>
                        <a:defRPr/>
                      </a:pPr>
                      <a:r>
                        <a:rPr lang="en-US" sz="1200">
                          <a:solidFill>
                            <a:srgbClr val="000000"/>
                          </a:solidFill>
                          <a:latin typeface="Futura"/>
                          <a:ea typeface="Futura"/>
                          <a:cs typeface="Futura"/>
                          <a:sym typeface="Futura"/>
                        </a:rPr>
                        <a:t>Focus Area</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922">
                <a:tc>
                  <a:txBody>
                    <a:bodyPr anchor="t" rtlCol="false"/>
                    <a:lstStyle/>
                    <a:p>
                      <a:pPr algn="l">
                        <a:lnSpc>
                          <a:spcPts val="1679"/>
                        </a:lnSpc>
                        <a:defRPr/>
                      </a:pPr>
                      <a:r>
                        <a:rPr lang="en-US" sz="1200">
                          <a:solidFill>
                            <a:srgbClr val="000000"/>
                          </a:solidFill>
                          <a:latin typeface="Futura"/>
                          <a:ea typeface="Futura"/>
                          <a:cs typeface="Futura"/>
                          <a:sym typeface="Futura"/>
                        </a:rPr>
                        <a:t>Inclusive Content?</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922">
                <a:tc>
                  <a:txBody>
                    <a:bodyPr anchor="t" rtlCol="false"/>
                    <a:lstStyle/>
                    <a:p>
                      <a:pPr algn="l">
                        <a:lnSpc>
                          <a:spcPts val="1679"/>
                        </a:lnSpc>
                        <a:defRPr/>
                      </a:pPr>
                      <a:r>
                        <a:rPr lang="en-US" sz="1200">
                          <a:solidFill>
                            <a:srgbClr val="000000"/>
                          </a:solidFill>
                          <a:latin typeface="Futura"/>
                          <a:ea typeface="Futura"/>
                          <a:cs typeface="Futura"/>
                          <a:sym typeface="Futura"/>
                        </a:rPr>
                        <a:t>Staff Feedback</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922">
                <a:tc>
                  <a:txBody>
                    <a:bodyPr anchor="t" rtlCol="false"/>
                    <a:lstStyle/>
                    <a:p>
                      <a:pPr algn="l">
                        <a:lnSpc>
                          <a:spcPts val="1679"/>
                        </a:lnSpc>
                        <a:defRPr/>
                      </a:pPr>
                      <a:r>
                        <a:rPr lang="en-US" sz="1200">
                          <a:solidFill>
                            <a:srgbClr val="000000"/>
                          </a:solidFill>
                          <a:latin typeface="Futura"/>
                          <a:ea typeface="Futura"/>
                          <a:cs typeface="Futura"/>
                          <a:sym typeface="Futura"/>
                        </a:rPr>
                        <a:t>Follow-Up Actions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bl>
          </a:graphicData>
        </a:graphic>
      </p:graphicFrame>
      <p:grpSp>
        <p:nvGrpSpPr>
          <p:cNvPr name="Group 5" id="5"/>
          <p:cNvGrpSpPr/>
          <p:nvPr/>
        </p:nvGrpSpPr>
        <p:grpSpPr>
          <a:xfrm rot="0">
            <a:off x="137406" y="9295803"/>
            <a:ext cx="1280394" cy="1280394"/>
            <a:chOff x="0" y="0"/>
            <a:chExt cx="6350000" cy="6350000"/>
          </a:xfrm>
        </p:grpSpPr>
        <p:sp>
          <p:nvSpPr>
            <p:cNvPr name="Freeform 6" id="6"/>
            <p:cNvSpPr/>
            <p:nvPr/>
          </p:nvSpPr>
          <p:spPr>
            <a:xfrm flipH="false" flipV="false" rot="0">
              <a:off x="0" y="0"/>
              <a:ext cx="6350000" cy="6350000"/>
            </a:xfrm>
            <a:custGeom>
              <a:avLst/>
              <a:gdLst/>
              <a:ahLst/>
              <a:cxnLst/>
              <a:rect r="r" b="b" t="t" l="l"/>
              <a:pathLst>
                <a:path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p:spPr>
        </p:sp>
      </p:grpSp>
      <p:sp>
        <p:nvSpPr>
          <p:cNvPr name="TextBox 7" id="7"/>
          <p:cNvSpPr txBox="true"/>
          <p:nvPr/>
        </p:nvSpPr>
        <p:spPr>
          <a:xfrm rot="0">
            <a:off x="756000" y="9888375"/>
            <a:ext cx="1281120" cy="226695"/>
          </a:xfrm>
          <a:prstGeom prst="rect">
            <a:avLst/>
          </a:prstGeom>
        </p:spPr>
        <p:txBody>
          <a:bodyPr anchor="t" rtlCol="false" tIns="0" lIns="0" bIns="0" rIns="0">
            <a:spAutoFit/>
          </a:bodyPr>
          <a:lstStyle/>
          <a:p>
            <a:pPr algn="l">
              <a:lnSpc>
                <a:spcPts val="1679"/>
              </a:lnSpc>
              <a:spcBef>
                <a:spcPct val="0"/>
              </a:spcBef>
            </a:pPr>
            <a:r>
              <a:rPr lang="en-US" sz="1200">
                <a:solidFill>
                  <a:srgbClr val="000000"/>
                </a:solidFill>
                <a:latin typeface="Futura"/>
                <a:ea typeface="Futura"/>
                <a:cs typeface="Futura"/>
                <a:sym typeface="Futura"/>
              </a:rPr>
              <a:t>2</a:t>
            </a:r>
          </a:p>
        </p:txBody>
      </p:sp>
      <p:graphicFrame>
        <p:nvGraphicFramePr>
          <p:cNvPr name="Table 8" id="8"/>
          <p:cNvGraphicFramePr>
            <a:graphicFrameLocks noGrp="true"/>
          </p:cNvGraphicFramePr>
          <p:nvPr/>
        </p:nvGraphicFramePr>
        <p:xfrm>
          <a:off x="756000" y="5910597"/>
          <a:ext cx="6026760" cy="3184613"/>
        </p:xfrm>
        <a:graphic>
          <a:graphicData uri="http://schemas.openxmlformats.org/drawingml/2006/table">
            <a:tbl>
              <a:tblPr/>
              <a:tblGrid>
                <a:gridCol w="1770223"/>
                <a:gridCol w="4256537"/>
              </a:tblGrid>
              <a:tr h="636922">
                <a:tc>
                  <a:txBody>
                    <a:bodyPr anchor="t" rtlCol="false"/>
                    <a:lstStyle/>
                    <a:p>
                      <a:pPr algn="l">
                        <a:lnSpc>
                          <a:spcPts val="1819"/>
                        </a:lnSpc>
                        <a:defRPr/>
                      </a:pPr>
                      <a:r>
                        <a:rPr lang="en-US" sz="1299" b="true">
                          <a:solidFill>
                            <a:srgbClr val="000000"/>
                          </a:solidFill>
                          <a:latin typeface="Futura Bold"/>
                          <a:ea typeface="Futura Bold"/>
                          <a:cs typeface="Futura Bold"/>
                          <a:sym typeface="Futura Bold"/>
                        </a:rPr>
                        <a:t>CPD Activity 2:</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DF8C3D"/>
                    </a:solidFill>
                  </a:tcPr>
                </a:tc>
                <a:tc>
                  <a:txBody>
                    <a:bodyPr anchor="t" rtlCol="false"/>
                    <a:lstStyle/>
                    <a:p>
                      <a:pPr algn="ctr">
                        <a:lnSpc>
                          <a:spcPts val="181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DF8C3D"/>
                    </a:solidFill>
                  </a:tcPr>
                </a:tc>
              </a:tr>
              <a:tr h="636922">
                <a:tc>
                  <a:txBody>
                    <a:bodyPr anchor="t" rtlCol="false"/>
                    <a:lstStyle/>
                    <a:p>
                      <a:pPr algn="l">
                        <a:lnSpc>
                          <a:spcPts val="1679"/>
                        </a:lnSpc>
                        <a:defRPr/>
                      </a:pPr>
                      <a:r>
                        <a:rPr lang="en-US" sz="1200">
                          <a:solidFill>
                            <a:srgbClr val="000000"/>
                          </a:solidFill>
                          <a:latin typeface="Futura"/>
                          <a:ea typeface="Futura"/>
                          <a:cs typeface="Futura"/>
                          <a:sym typeface="Futura"/>
                        </a:rPr>
                        <a:t>Focus Area</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922">
                <a:tc>
                  <a:txBody>
                    <a:bodyPr anchor="t" rtlCol="false"/>
                    <a:lstStyle/>
                    <a:p>
                      <a:pPr algn="l">
                        <a:lnSpc>
                          <a:spcPts val="1679"/>
                        </a:lnSpc>
                        <a:defRPr/>
                      </a:pPr>
                      <a:r>
                        <a:rPr lang="en-US" sz="1200">
                          <a:solidFill>
                            <a:srgbClr val="000000"/>
                          </a:solidFill>
                          <a:latin typeface="Futura"/>
                          <a:ea typeface="Futura"/>
                          <a:cs typeface="Futura"/>
                          <a:sym typeface="Futura"/>
                        </a:rPr>
                        <a:t>Inclusive Content?</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922">
                <a:tc>
                  <a:txBody>
                    <a:bodyPr anchor="t" rtlCol="false"/>
                    <a:lstStyle/>
                    <a:p>
                      <a:pPr algn="l">
                        <a:lnSpc>
                          <a:spcPts val="1679"/>
                        </a:lnSpc>
                        <a:defRPr/>
                      </a:pPr>
                      <a:r>
                        <a:rPr lang="en-US" sz="1200">
                          <a:solidFill>
                            <a:srgbClr val="000000"/>
                          </a:solidFill>
                          <a:latin typeface="Futura"/>
                          <a:ea typeface="Futura"/>
                          <a:cs typeface="Futura"/>
                          <a:sym typeface="Futura"/>
                        </a:rPr>
                        <a:t>Staff Feedback</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922">
                <a:tc>
                  <a:txBody>
                    <a:bodyPr anchor="t" rtlCol="false"/>
                    <a:lstStyle/>
                    <a:p>
                      <a:pPr algn="l">
                        <a:lnSpc>
                          <a:spcPts val="1679"/>
                        </a:lnSpc>
                        <a:defRPr/>
                      </a:pPr>
                      <a:r>
                        <a:rPr lang="en-US" sz="1200">
                          <a:solidFill>
                            <a:srgbClr val="000000"/>
                          </a:solidFill>
                          <a:latin typeface="Futura"/>
                          <a:ea typeface="Futura"/>
                          <a:cs typeface="Futura"/>
                          <a:sym typeface="Futura"/>
                        </a:rPr>
                        <a:t>Follow-Up Actions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bl>
          </a:graphicData>
        </a:graphic>
      </p:graphicFrame>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756000" y="1112986"/>
            <a:ext cx="5870115" cy="409577"/>
          </a:xfrm>
          <a:prstGeom prst="rect">
            <a:avLst/>
          </a:prstGeom>
        </p:spPr>
        <p:txBody>
          <a:bodyPr anchor="t" rtlCol="false" tIns="0" lIns="0" bIns="0" rIns="0">
            <a:spAutoFit/>
          </a:bodyPr>
          <a:lstStyle/>
          <a:p>
            <a:pPr algn="l">
              <a:lnSpc>
                <a:spcPts val="3000"/>
              </a:lnSpc>
            </a:pPr>
            <a:r>
              <a:rPr lang="en-US" sz="3000" b="true">
                <a:solidFill>
                  <a:srgbClr val="100F0D"/>
                </a:solidFill>
                <a:latin typeface="Oswald Bold"/>
                <a:ea typeface="Oswald Bold"/>
                <a:cs typeface="Oswald Bold"/>
                <a:sym typeface="Oswald Bold"/>
              </a:rPr>
              <a:t>Inclusive Training Plan</a:t>
            </a:r>
          </a:p>
        </p:txBody>
      </p:sp>
      <p:sp>
        <p:nvSpPr>
          <p:cNvPr name="TextBox 3" id="3"/>
          <p:cNvSpPr txBox="true"/>
          <p:nvPr/>
        </p:nvSpPr>
        <p:spPr>
          <a:xfrm rot="0">
            <a:off x="777240" y="1584475"/>
            <a:ext cx="5870115" cy="252730"/>
          </a:xfrm>
          <a:prstGeom prst="rect">
            <a:avLst/>
          </a:prstGeom>
        </p:spPr>
        <p:txBody>
          <a:bodyPr anchor="t" rtlCol="false" tIns="0" lIns="0" bIns="0" rIns="0">
            <a:spAutoFit/>
          </a:bodyPr>
          <a:lstStyle/>
          <a:p>
            <a:pPr algn="l">
              <a:lnSpc>
                <a:spcPts val="1820"/>
              </a:lnSpc>
            </a:pPr>
            <a:r>
              <a:rPr lang="en-US" sz="1300" b="true">
                <a:solidFill>
                  <a:srgbClr val="100F0D"/>
                </a:solidFill>
                <a:latin typeface="Futura Bold"/>
                <a:ea typeface="Futura Bold"/>
                <a:cs typeface="Futura Bold"/>
                <a:sym typeface="Futura Bold"/>
              </a:rPr>
              <a:t>Purpose</a:t>
            </a:r>
            <a:r>
              <a:rPr lang="en-US" sz="1300">
                <a:solidFill>
                  <a:srgbClr val="100F0D"/>
                </a:solidFill>
                <a:latin typeface="Futura"/>
                <a:ea typeface="Futura"/>
                <a:cs typeface="Futura"/>
                <a:sym typeface="Futura"/>
              </a:rPr>
              <a:t>: To outline a CPD session focused on anti-racism and inclusion.</a:t>
            </a:r>
          </a:p>
        </p:txBody>
      </p:sp>
      <p:grpSp>
        <p:nvGrpSpPr>
          <p:cNvPr name="Group 4" id="4"/>
          <p:cNvGrpSpPr/>
          <p:nvPr/>
        </p:nvGrpSpPr>
        <p:grpSpPr>
          <a:xfrm rot="0">
            <a:off x="137406" y="9295803"/>
            <a:ext cx="1280394" cy="1280394"/>
            <a:chOff x="0" y="0"/>
            <a:chExt cx="6350000" cy="6350000"/>
          </a:xfrm>
        </p:grpSpPr>
        <p:sp>
          <p:nvSpPr>
            <p:cNvPr name="Freeform 5" id="5"/>
            <p:cNvSpPr/>
            <p:nvPr/>
          </p:nvSpPr>
          <p:spPr>
            <a:xfrm flipH="false" flipV="false" rot="0">
              <a:off x="0" y="0"/>
              <a:ext cx="6350000" cy="6350000"/>
            </a:xfrm>
            <a:custGeom>
              <a:avLst/>
              <a:gdLst/>
              <a:ahLst/>
              <a:cxnLst/>
              <a:rect r="r" b="b" t="t" l="l"/>
              <a:pathLst>
                <a:path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p:spPr>
        </p:sp>
      </p:grpSp>
      <p:sp>
        <p:nvSpPr>
          <p:cNvPr name="TextBox 6" id="6"/>
          <p:cNvSpPr txBox="true"/>
          <p:nvPr/>
        </p:nvSpPr>
        <p:spPr>
          <a:xfrm rot="0">
            <a:off x="756000" y="9888375"/>
            <a:ext cx="1281120" cy="226695"/>
          </a:xfrm>
          <a:prstGeom prst="rect">
            <a:avLst/>
          </a:prstGeom>
        </p:spPr>
        <p:txBody>
          <a:bodyPr anchor="t" rtlCol="false" tIns="0" lIns="0" bIns="0" rIns="0">
            <a:spAutoFit/>
          </a:bodyPr>
          <a:lstStyle/>
          <a:p>
            <a:pPr algn="l">
              <a:lnSpc>
                <a:spcPts val="1679"/>
              </a:lnSpc>
              <a:spcBef>
                <a:spcPct val="0"/>
              </a:spcBef>
            </a:pPr>
            <a:r>
              <a:rPr lang="en-US" sz="1200">
                <a:solidFill>
                  <a:srgbClr val="000000"/>
                </a:solidFill>
                <a:latin typeface="Futura"/>
                <a:ea typeface="Futura"/>
                <a:cs typeface="Futura"/>
                <a:sym typeface="Futura"/>
              </a:rPr>
              <a:t>3</a:t>
            </a:r>
          </a:p>
        </p:txBody>
      </p:sp>
      <p:sp>
        <p:nvSpPr>
          <p:cNvPr name="TextBox 7" id="7"/>
          <p:cNvSpPr txBox="true"/>
          <p:nvPr/>
        </p:nvSpPr>
        <p:spPr>
          <a:xfrm rot="0">
            <a:off x="756000" y="1894355"/>
            <a:ext cx="5870115" cy="6520180"/>
          </a:xfrm>
          <a:prstGeom prst="rect">
            <a:avLst/>
          </a:prstGeom>
        </p:spPr>
        <p:txBody>
          <a:bodyPr anchor="t" rtlCol="false" tIns="0" lIns="0" bIns="0" rIns="0">
            <a:spAutoFit/>
          </a:bodyPr>
          <a:lstStyle/>
          <a:p>
            <a:pPr algn="l">
              <a:lnSpc>
                <a:spcPts val="1820"/>
              </a:lnSpc>
            </a:pPr>
            <a:r>
              <a:rPr lang="en-US" sz="1300">
                <a:solidFill>
                  <a:srgbClr val="100F0D"/>
                </a:solidFill>
                <a:latin typeface="Futura"/>
                <a:ea typeface="Futura"/>
                <a:cs typeface="Futura"/>
                <a:sym typeface="Futura"/>
              </a:rPr>
              <a:t>Training Title: _______________________________</a:t>
            </a:r>
          </a:p>
          <a:p>
            <a:pPr algn="l">
              <a:lnSpc>
                <a:spcPts val="1820"/>
              </a:lnSpc>
            </a:pPr>
            <a:r>
              <a:rPr lang="en-US" sz="1300">
                <a:solidFill>
                  <a:srgbClr val="100F0D"/>
                </a:solidFill>
                <a:latin typeface="Futura"/>
                <a:ea typeface="Futura"/>
                <a:cs typeface="Futura"/>
                <a:sym typeface="Futura"/>
              </a:rPr>
              <a:t>Audience: _______________________________</a:t>
            </a:r>
          </a:p>
          <a:p>
            <a:pPr algn="l">
              <a:lnSpc>
                <a:spcPts val="1820"/>
              </a:lnSpc>
            </a:pPr>
            <a:r>
              <a:rPr lang="en-US" sz="1300">
                <a:solidFill>
                  <a:srgbClr val="100F0D"/>
                </a:solidFill>
                <a:latin typeface="Futura"/>
                <a:ea typeface="Futura"/>
                <a:cs typeface="Futura"/>
                <a:sym typeface="Futura"/>
              </a:rPr>
              <a:t>Facilitator(s): _______________________________</a:t>
            </a:r>
          </a:p>
          <a:p>
            <a:pPr algn="l">
              <a:lnSpc>
                <a:spcPts val="1820"/>
              </a:lnSpc>
            </a:pPr>
          </a:p>
          <a:p>
            <a:pPr algn="l">
              <a:lnSpc>
                <a:spcPts val="2100"/>
              </a:lnSpc>
            </a:pPr>
            <a:r>
              <a:rPr lang="en-US" sz="1500" b="true">
                <a:solidFill>
                  <a:srgbClr val="100F0D"/>
                </a:solidFill>
                <a:latin typeface="Futura Bold"/>
                <a:ea typeface="Futura Bold"/>
                <a:cs typeface="Futura Bold"/>
                <a:sym typeface="Futura Bold"/>
              </a:rPr>
              <a:t>Objectives:</a:t>
            </a:r>
          </a:p>
          <a:p>
            <a:pPr algn="l" marL="280671" indent="-140336" lvl="1">
              <a:lnSpc>
                <a:spcPts val="1820"/>
              </a:lnSpc>
              <a:buFont typeface="Arial"/>
              <a:buChar char="•"/>
            </a:pPr>
            <a:r>
              <a:rPr lang="en-US" sz="1300">
                <a:solidFill>
                  <a:srgbClr val="100F0D"/>
                </a:solidFill>
                <a:latin typeface="Futura"/>
                <a:ea typeface="Futura"/>
                <a:cs typeface="Futura"/>
                <a:sym typeface="Futura"/>
              </a:rPr>
              <a:t> </a:t>
            </a:r>
          </a:p>
          <a:p>
            <a:pPr algn="l" marL="280671" indent="-140336" lvl="1">
              <a:lnSpc>
                <a:spcPts val="1820"/>
              </a:lnSpc>
              <a:buFont typeface="Arial"/>
              <a:buChar char="•"/>
            </a:pPr>
            <a:r>
              <a:rPr lang="en-US" sz="1300">
                <a:solidFill>
                  <a:srgbClr val="100F0D"/>
                </a:solidFill>
                <a:latin typeface="Futura"/>
                <a:ea typeface="Futura"/>
                <a:cs typeface="Futura"/>
                <a:sym typeface="Futura"/>
              </a:rPr>
              <a:t> </a:t>
            </a:r>
          </a:p>
          <a:p>
            <a:pPr algn="l" marL="280671" indent="-140336" lvl="1">
              <a:lnSpc>
                <a:spcPts val="1820"/>
              </a:lnSpc>
              <a:buFont typeface="Arial"/>
              <a:buChar char="•"/>
            </a:pPr>
            <a:r>
              <a:rPr lang="en-US" sz="1300">
                <a:solidFill>
                  <a:srgbClr val="100F0D"/>
                </a:solidFill>
                <a:latin typeface="Futura"/>
                <a:ea typeface="Futura"/>
                <a:cs typeface="Futura"/>
                <a:sym typeface="Futura"/>
              </a:rPr>
              <a:t> </a:t>
            </a:r>
          </a:p>
          <a:p>
            <a:pPr algn="l" marL="280671" indent="-140336" lvl="1">
              <a:lnSpc>
                <a:spcPts val="1820"/>
              </a:lnSpc>
              <a:buFont typeface="Arial"/>
              <a:buChar char="•"/>
            </a:pPr>
          </a:p>
          <a:p>
            <a:pPr algn="l">
              <a:lnSpc>
                <a:spcPts val="1960"/>
              </a:lnSpc>
            </a:pPr>
            <a:r>
              <a:rPr lang="en-US" sz="1400" b="true">
                <a:solidFill>
                  <a:srgbClr val="100F0D"/>
                </a:solidFill>
                <a:latin typeface="Futura Bold"/>
                <a:ea typeface="Futura Bold"/>
                <a:cs typeface="Futura Bold"/>
                <a:sym typeface="Futura Bold"/>
              </a:rPr>
              <a:t>Structure of Session:</a:t>
            </a:r>
          </a:p>
          <a:p>
            <a:pPr algn="l">
              <a:lnSpc>
                <a:spcPts val="1820"/>
              </a:lnSpc>
            </a:pPr>
          </a:p>
          <a:p>
            <a:pPr algn="l">
              <a:lnSpc>
                <a:spcPts val="1820"/>
              </a:lnSpc>
            </a:pPr>
          </a:p>
          <a:p>
            <a:pPr algn="l">
              <a:lnSpc>
                <a:spcPts val="1820"/>
              </a:lnSpc>
            </a:pPr>
          </a:p>
          <a:p>
            <a:pPr algn="l">
              <a:lnSpc>
                <a:spcPts val="1820"/>
              </a:lnSpc>
            </a:pPr>
          </a:p>
          <a:p>
            <a:pPr algn="l">
              <a:lnSpc>
                <a:spcPts val="1820"/>
              </a:lnSpc>
            </a:pPr>
          </a:p>
          <a:p>
            <a:pPr algn="l">
              <a:lnSpc>
                <a:spcPts val="1820"/>
              </a:lnSpc>
            </a:pPr>
          </a:p>
          <a:p>
            <a:pPr algn="l">
              <a:lnSpc>
                <a:spcPts val="1820"/>
              </a:lnSpc>
            </a:pPr>
          </a:p>
          <a:p>
            <a:pPr algn="l">
              <a:lnSpc>
                <a:spcPts val="1960"/>
              </a:lnSpc>
            </a:pPr>
            <a:r>
              <a:rPr lang="en-US" sz="1400" b="true">
                <a:solidFill>
                  <a:srgbClr val="100F0D"/>
                </a:solidFill>
                <a:latin typeface="Futura Bold"/>
                <a:ea typeface="Futura Bold"/>
                <a:cs typeface="Futura Bold"/>
                <a:sym typeface="Futura Bold"/>
              </a:rPr>
              <a:t>Materials Needed:</a:t>
            </a:r>
          </a:p>
          <a:p>
            <a:pPr algn="l" marL="280671" indent="-140336" lvl="1">
              <a:lnSpc>
                <a:spcPts val="1820"/>
              </a:lnSpc>
              <a:buFont typeface="Arial"/>
              <a:buChar char="•"/>
            </a:pPr>
            <a:r>
              <a:rPr lang="en-US" sz="1300">
                <a:solidFill>
                  <a:srgbClr val="100F0D"/>
                </a:solidFill>
                <a:latin typeface="Futura"/>
                <a:ea typeface="Futura"/>
                <a:cs typeface="Futura"/>
                <a:sym typeface="Futura"/>
              </a:rPr>
              <a:t> </a:t>
            </a:r>
          </a:p>
          <a:p>
            <a:pPr algn="l" marL="280671" indent="-140336" lvl="1">
              <a:lnSpc>
                <a:spcPts val="1820"/>
              </a:lnSpc>
              <a:buFont typeface="Arial"/>
              <a:buChar char="•"/>
            </a:pPr>
            <a:r>
              <a:rPr lang="en-US" sz="1300">
                <a:solidFill>
                  <a:srgbClr val="100F0D"/>
                </a:solidFill>
                <a:latin typeface="Futura"/>
                <a:ea typeface="Futura"/>
                <a:cs typeface="Futura"/>
                <a:sym typeface="Futura"/>
              </a:rPr>
              <a:t> </a:t>
            </a:r>
          </a:p>
          <a:p>
            <a:pPr algn="l" marL="280671" indent="-140336" lvl="1">
              <a:lnSpc>
                <a:spcPts val="1820"/>
              </a:lnSpc>
              <a:buFont typeface="Arial"/>
              <a:buChar char="•"/>
            </a:pPr>
            <a:r>
              <a:rPr lang="en-US" sz="1300">
                <a:solidFill>
                  <a:srgbClr val="100F0D"/>
                </a:solidFill>
                <a:latin typeface="Futura"/>
                <a:ea typeface="Futura"/>
                <a:cs typeface="Futura"/>
                <a:sym typeface="Futura"/>
              </a:rPr>
              <a:t> </a:t>
            </a:r>
          </a:p>
          <a:p>
            <a:pPr algn="l" marL="280671" indent="-140336" lvl="1">
              <a:lnSpc>
                <a:spcPts val="1820"/>
              </a:lnSpc>
              <a:buFont typeface="Arial"/>
              <a:buChar char="•"/>
            </a:pPr>
          </a:p>
          <a:p>
            <a:pPr algn="l">
              <a:lnSpc>
                <a:spcPts val="1960"/>
              </a:lnSpc>
            </a:pPr>
            <a:r>
              <a:rPr lang="en-US" sz="1400" b="true">
                <a:solidFill>
                  <a:srgbClr val="100F0D"/>
                </a:solidFill>
                <a:latin typeface="Futura Bold"/>
                <a:ea typeface="Futura Bold"/>
                <a:cs typeface="Futura Bold"/>
                <a:sym typeface="Futura Bold"/>
              </a:rPr>
              <a:t>Next Steps / Follow-Up:</a:t>
            </a:r>
          </a:p>
          <a:p>
            <a:pPr algn="l" marL="280671" indent="-140336" lvl="1">
              <a:lnSpc>
                <a:spcPts val="1820"/>
              </a:lnSpc>
              <a:buFont typeface="Arial"/>
              <a:buChar char="•"/>
            </a:pPr>
            <a:r>
              <a:rPr lang="en-US" sz="1300">
                <a:solidFill>
                  <a:srgbClr val="100F0D"/>
                </a:solidFill>
                <a:latin typeface="Futura"/>
                <a:ea typeface="Futura"/>
                <a:cs typeface="Futura"/>
                <a:sym typeface="Futura"/>
              </a:rPr>
              <a:t> </a:t>
            </a:r>
          </a:p>
          <a:p>
            <a:pPr algn="l" marL="280671" indent="-140336" lvl="1">
              <a:lnSpc>
                <a:spcPts val="1820"/>
              </a:lnSpc>
              <a:buFont typeface="Arial"/>
              <a:buChar char="•"/>
            </a:pPr>
            <a:r>
              <a:rPr lang="en-US" sz="1300">
                <a:solidFill>
                  <a:srgbClr val="100F0D"/>
                </a:solidFill>
                <a:latin typeface="Futura"/>
                <a:ea typeface="Futura"/>
                <a:cs typeface="Futura"/>
                <a:sym typeface="Futura"/>
              </a:rPr>
              <a:t> </a:t>
            </a:r>
          </a:p>
          <a:p>
            <a:pPr algn="l" marL="280671" indent="-140336" lvl="1">
              <a:lnSpc>
                <a:spcPts val="1820"/>
              </a:lnSpc>
              <a:buFont typeface="Arial"/>
              <a:buChar char="•"/>
            </a:pPr>
            <a:r>
              <a:rPr lang="en-US" sz="1300">
                <a:solidFill>
                  <a:srgbClr val="100F0D"/>
                </a:solidFill>
                <a:latin typeface="Futura"/>
                <a:ea typeface="Futura"/>
                <a:cs typeface="Futura"/>
                <a:sym typeface="Futura"/>
              </a:rPr>
              <a:t> </a:t>
            </a:r>
          </a:p>
          <a:p>
            <a:pPr algn="l" marL="280671" indent="-140336" lvl="1">
              <a:lnSpc>
                <a:spcPts val="1820"/>
              </a:lnSpc>
              <a:buFont typeface="Arial"/>
              <a:buChar char="•"/>
            </a:pPr>
          </a:p>
          <a:p>
            <a:pPr algn="l">
              <a:lnSpc>
                <a:spcPts val="1820"/>
              </a:lnSpc>
            </a:pPr>
          </a:p>
        </p:txBody>
      </p:sp>
    </p:spTree>
  </p:cSld>
  <p:clrMapOvr>
    <a:masterClrMapping/>
  </p:clrMapOvr>
</p:sld>
</file>

<file path=ppt/slides/slide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756000" y="1112986"/>
            <a:ext cx="5870115" cy="409577"/>
          </a:xfrm>
          <a:prstGeom prst="rect">
            <a:avLst/>
          </a:prstGeom>
        </p:spPr>
        <p:txBody>
          <a:bodyPr anchor="t" rtlCol="false" tIns="0" lIns="0" bIns="0" rIns="0">
            <a:spAutoFit/>
          </a:bodyPr>
          <a:lstStyle/>
          <a:p>
            <a:pPr algn="l">
              <a:lnSpc>
                <a:spcPts val="3000"/>
              </a:lnSpc>
            </a:pPr>
            <a:r>
              <a:rPr lang="en-US" sz="3000" b="true">
                <a:solidFill>
                  <a:srgbClr val="100F0D"/>
                </a:solidFill>
                <a:latin typeface="Oswald Bold"/>
                <a:ea typeface="Oswald Bold"/>
                <a:cs typeface="Oswald Bold"/>
                <a:sym typeface="Oswald Bold"/>
              </a:rPr>
              <a:t>Peer Observation Log</a:t>
            </a:r>
          </a:p>
        </p:txBody>
      </p:sp>
      <p:sp>
        <p:nvSpPr>
          <p:cNvPr name="TextBox 3" id="3"/>
          <p:cNvSpPr txBox="true"/>
          <p:nvPr/>
        </p:nvSpPr>
        <p:spPr>
          <a:xfrm rot="0">
            <a:off x="777240" y="1584475"/>
            <a:ext cx="5870115" cy="481330"/>
          </a:xfrm>
          <a:prstGeom prst="rect">
            <a:avLst/>
          </a:prstGeom>
        </p:spPr>
        <p:txBody>
          <a:bodyPr anchor="t" rtlCol="false" tIns="0" lIns="0" bIns="0" rIns="0">
            <a:spAutoFit/>
          </a:bodyPr>
          <a:lstStyle/>
          <a:p>
            <a:pPr algn="l">
              <a:lnSpc>
                <a:spcPts val="1820"/>
              </a:lnSpc>
            </a:pPr>
            <a:r>
              <a:rPr lang="en-US" sz="1300" b="true">
                <a:solidFill>
                  <a:srgbClr val="100F0D"/>
                </a:solidFill>
                <a:latin typeface="Futura Bold"/>
                <a:ea typeface="Futura Bold"/>
                <a:cs typeface="Futura Bold"/>
                <a:sym typeface="Futura Bold"/>
              </a:rPr>
              <a:t>Use this tool to document peer learning activities.</a:t>
            </a:r>
          </a:p>
          <a:p>
            <a:pPr algn="l">
              <a:lnSpc>
                <a:spcPts val="1820"/>
              </a:lnSpc>
            </a:pPr>
          </a:p>
        </p:txBody>
      </p:sp>
      <p:graphicFrame>
        <p:nvGraphicFramePr>
          <p:cNvPr name="Table 4" id="4"/>
          <p:cNvGraphicFramePr>
            <a:graphicFrameLocks noGrp="true"/>
          </p:cNvGraphicFramePr>
          <p:nvPr/>
        </p:nvGraphicFramePr>
        <p:xfrm>
          <a:off x="766620" y="2243448"/>
          <a:ext cx="6026760" cy="3265875"/>
        </p:xfrm>
        <a:graphic>
          <a:graphicData uri="http://schemas.openxmlformats.org/drawingml/2006/table">
            <a:tbl>
              <a:tblPr/>
              <a:tblGrid>
                <a:gridCol w="1770223"/>
                <a:gridCol w="4256537"/>
              </a:tblGrid>
              <a:tr h="636827">
                <a:tc>
                  <a:txBody>
                    <a:bodyPr anchor="t" rtlCol="false"/>
                    <a:lstStyle/>
                    <a:p>
                      <a:pPr algn="l">
                        <a:lnSpc>
                          <a:spcPts val="1819"/>
                        </a:lnSpc>
                        <a:defRPr/>
                      </a:pPr>
                      <a:r>
                        <a:rPr lang="en-US" sz="1299" b="true">
                          <a:solidFill>
                            <a:srgbClr val="000000"/>
                          </a:solidFill>
                          <a:latin typeface="Futura Bold"/>
                          <a:ea typeface="Futura Bold"/>
                          <a:cs typeface="Futura Bold"/>
                          <a:sym typeface="Futura Bold"/>
                        </a:rPr>
                        <a:t>Teacher Observed</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DF8C3D"/>
                    </a:solidFill>
                  </a:tcPr>
                </a:tc>
                <a:tc>
                  <a:txBody>
                    <a:bodyPr anchor="t" rtlCol="false"/>
                    <a:lstStyle/>
                    <a:p>
                      <a:pPr algn="ctr">
                        <a:lnSpc>
                          <a:spcPts val="181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DF8C3D"/>
                    </a:solidFill>
                  </a:tcPr>
                </a:tc>
              </a:tr>
              <a:tr h="636827">
                <a:tc>
                  <a:txBody>
                    <a:bodyPr anchor="t" rtlCol="false"/>
                    <a:lstStyle/>
                    <a:p>
                      <a:pPr algn="l">
                        <a:lnSpc>
                          <a:spcPts val="1679"/>
                        </a:lnSpc>
                        <a:defRPr/>
                      </a:pPr>
                      <a:r>
                        <a:rPr lang="en-US" sz="1200">
                          <a:solidFill>
                            <a:srgbClr val="000000"/>
                          </a:solidFill>
                          <a:latin typeface="Futura"/>
                          <a:ea typeface="Futura"/>
                          <a:cs typeface="Futura"/>
                          <a:sym typeface="Futura"/>
                        </a:rPr>
                        <a:t>Observer</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827">
                <a:tc>
                  <a:txBody>
                    <a:bodyPr anchor="t" rtlCol="false"/>
                    <a:lstStyle/>
                    <a:p>
                      <a:pPr algn="l">
                        <a:lnSpc>
                          <a:spcPts val="1679"/>
                        </a:lnSpc>
                        <a:defRPr/>
                      </a:pPr>
                      <a:r>
                        <a:rPr lang="en-US" sz="1200">
                          <a:solidFill>
                            <a:srgbClr val="000000"/>
                          </a:solidFill>
                          <a:latin typeface="Futura"/>
                          <a:ea typeface="Futura"/>
                          <a:cs typeface="Futura"/>
                          <a:sym typeface="Futura"/>
                        </a:rPr>
                        <a:t>Focus Area</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718566">
                <a:tc>
                  <a:txBody>
                    <a:bodyPr anchor="t" rtlCol="false"/>
                    <a:lstStyle/>
                    <a:p>
                      <a:pPr algn="l">
                        <a:lnSpc>
                          <a:spcPts val="1679"/>
                        </a:lnSpc>
                        <a:defRPr/>
                      </a:pPr>
                      <a:r>
                        <a:rPr lang="en-US" sz="1200">
                          <a:solidFill>
                            <a:srgbClr val="000000"/>
                          </a:solidFill>
                          <a:latin typeface="Futura"/>
                          <a:ea typeface="Futura"/>
                          <a:cs typeface="Futura"/>
                          <a:sym typeface="Futura"/>
                        </a:rPr>
                        <a:t>Key Takeaways</a:t>
                      </a:r>
                      <a:endParaRPr lang="en-US" sz="1100"/>
                    </a:p>
                    <a:p>
                      <a:pPr algn="l">
                        <a:lnSpc>
                          <a:spcPts val="1679"/>
                        </a:lnSpc>
                      </a:pP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827">
                <a:tc>
                  <a:txBody>
                    <a:bodyPr anchor="t" rtlCol="false"/>
                    <a:lstStyle/>
                    <a:p>
                      <a:pPr algn="l">
                        <a:lnSpc>
                          <a:spcPts val="1679"/>
                        </a:lnSpc>
                        <a:defRPr/>
                      </a:pPr>
                      <a:r>
                        <a:rPr lang="en-US" sz="1200">
                          <a:solidFill>
                            <a:srgbClr val="000000"/>
                          </a:solidFill>
                          <a:latin typeface="Futura"/>
                          <a:ea typeface="Futura"/>
                          <a:cs typeface="Futura"/>
                          <a:sym typeface="Futura"/>
                        </a:rPr>
                        <a:t>Agreed Follow-Up</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79"/>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bl>
          </a:graphicData>
        </a:graphic>
      </p:graphicFrame>
      <p:grpSp>
        <p:nvGrpSpPr>
          <p:cNvPr name="Group 5" id="5"/>
          <p:cNvGrpSpPr/>
          <p:nvPr/>
        </p:nvGrpSpPr>
        <p:grpSpPr>
          <a:xfrm rot="0">
            <a:off x="137406" y="9295803"/>
            <a:ext cx="1280394" cy="1280394"/>
            <a:chOff x="0" y="0"/>
            <a:chExt cx="6350000" cy="6350000"/>
          </a:xfrm>
        </p:grpSpPr>
        <p:sp>
          <p:nvSpPr>
            <p:cNvPr name="Freeform 6" id="6"/>
            <p:cNvSpPr/>
            <p:nvPr/>
          </p:nvSpPr>
          <p:spPr>
            <a:xfrm flipH="false" flipV="false" rot="0">
              <a:off x="0" y="0"/>
              <a:ext cx="6350000" cy="6350000"/>
            </a:xfrm>
            <a:custGeom>
              <a:avLst/>
              <a:gdLst/>
              <a:ahLst/>
              <a:cxnLst/>
              <a:rect r="r" b="b" t="t" l="l"/>
              <a:pathLst>
                <a:path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p:spPr>
        </p:sp>
      </p:grpSp>
      <p:sp>
        <p:nvSpPr>
          <p:cNvPr name="TextBox 7" id="7"/>
          <p:cNvSpPr txBox="true"/>
          <p:nvPr/>
        </p:nvSpPr>
        <p:spPr>
          <a:xfrm rot="0">
            <a:off x="756000" y="9888375"/>
            <a:ext cx="1281120" cy="226695"/>
          </a:xfrm>
          <a:prstGeom prst="rect">
            <a:avLst/>
          </a:prstGeom>
        </p:spPr>
        <p:txBody>
          <a:bodyPr anchor="t" rtlCol="false" tIns="0" lIns="0" bIns="0" rIns="0">
            <a:spAutoFit/>
          </a:bodyPr>
          <a:lstStyle/>
          <a:p>
            <a:pPr algn="l">
              <a:lnSpc>
                <a:spcPts val="1679"/>
              </a:lnSpc>
              <a:spcBef>
                <a:spcPct val="0"/>
              </a:spcBef>
            </a:pPr>
            <a:r>
              <a:rPr lang="en-US" sz="1200">
                <a:solidFill>
                  <a:srgbClr val="000000"/>
                </a:solidFill>
                <a:latin typeface="Futura"/>
                <a:ea typeface="Futura"/>
                <a:cs typeface="Futura"/>
                <a:sym typeface="Futura"/>
              </a:rPr>
              <a:t>4</a:t>
            </a:r>
          </a:p>
        </p:txBody>
      </p:sp>
    </p:spTree>
  </p:cSld>
  <p:clrMapOvr>
    <a:masterClrMapping/>
  </p:clrMapOvr>
</p:sld>
</file>

<file path=ppt/slides/slide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489700" y="2695791"/>
            <a:ext cx="6580599" cy="1752969"/>
            <a:chOff x="0" y="0"/>
            <a:chExt cx="2358338" cy="628225"/>
          </a:xfrm>
        </p:grpSpPr>
        <p:sp>
          <p:nvSpPr>
            <p:cNvPr name="Freeform 3" id="3"/>
            <p:cNvSpPr/>
            <p:nvPr/>
          </p:nvSpPr>
          <p:spPr>
            <a:xfrm flipH="false" flipV="false" rot="0">
              <a:off x="0" y="0"/>
              <a:ext cx="2358338" cy="628225"/>
            </a:xfrm>
            <a:custGeom>
              <a:avLst/>
              <a:gdLst/>
              <a:ahLst/>
              <a:cxnLst/>
              <a:rect r="r" b="b" t="t" l="l"/>
              <a:pathLst>
                <a:path h="628225" w="2358338">
                  <a:moveTo>
                    <a:pt x="24706" y="0"/>
                  </a:moveTo>
                  <a:lnTo>
                    <a:pt x="2333632" y="0"/>
                  </a:lnTo>
                  <a:cubicBezTo>
                    <a:pt x="2340185" y="0"/>
                    <a:pt x="2346469" y="2603"/>
                    <a:pt x="2351102" y="7236"/>
                  </a:cubicBezTo>
                  <a:cubicBezTo>
                    <a:pt x="2355735" y="11869"/>
                    <a:pt x="2358338" y="18154"/>
                    <a:pt x="2358338" y="24706"/>
                  </a:cubicBezTo>
                  <a:lnTo>
                    <a:pt x="2358338" y="603519"/>
                  </a:lnTo>
                  <a:cubicBezTo>
                    <a:pt x="2358338" y="610071"/>
                    <a:pt x="2355735" y="616355"/>
                    <a:pt x="2351102" y="620988"/>
                  </a:cubicBezTo>
                  <a:cubicBezTo>
                    <a:pt x="2346469" y="625622"/>
                    <a:pt x="2340185" y="628225"/>
                    <a:pt x="2333632" y="628225"/>
                  </a:cubicBezTo>
                  <a:lnTo>
                    <a:pt x="24706" y="628225"/>
                  </a:lnTo>
                  <a:cubicBezTo>
                    <a:pt x="18154" y="628225"/>
                    <a:pt x="11869" y="625622"/>
                    <a:pt x="7236" y="620988"/>
                  </a:cubicBezTo>
                  <a:cubicBezTo>
                    <a:pt x="2603" y="616355"/>
                    <a:pt x="0" y="610071"/>
                    <a:pt x="0" y="603519"/>
                  </a:cubicBezTo>
                  <a:lnTo>
                    <a:pt x="0" y="24706"/>
                  </a:lnTo>
                  <a:cubicBezTo>
                    <a:pt x="0" y="18154"/>
                    <a:pt x="2603" y="11869"/>
                    <a:pt x="7236" y="7236"/>
                  </a:cubicBezTo>
                  <a:cubicBezTo>
                    <a:pt x="11869" y="2603"/>
                    <a:pt x="18154" y="0"/>
                    <a:pt x="24706" y="0"/>
                  </a:cubicBezTo>
                  <a:close/>
                </a:path>
              </a:pathLst>
            </a:custGeom>
            <a:solidFill>
              <a:srgbClr val="FAF8F2"/>
            </a:solidFill>
            <a:ln w="19050" cap="rnd">
              <a:solidFill>
                <a:srgbClr val="000000"/>
              </a:solidFill>
              <a:prstDash val="solid"/>
              <a:round/>
            </a:ln>
          </p:spPr>
        </p:sp>
        <p:sp>
          <p:nvSpPr>
            <p:cNvPr name="TextBox 4" id="4"/>
            <p:cNvSpPr txBox="true"/>
            <p:nvPr/>
          </p:nvSpPr>
          <p:spPr>
            <a:xfrm>
              <a:off x="0" y="-28575"/>
              <a:ext cx="2358338" cy="656800"/>
            </a:xfrm>
            <a:prstGeom prst="rect">
              <a:avLst/>
            </a:prstGeom>
          </p:spPr>
          <p:txBody>
            <a:bodyPr anchor="ctr" rtlCol="false" tIns="50800" lIns="50800" bIns="50800" rIns="50800"/>
            <a:lstStyle/>
            <a:p>
              <a:pPr algn="ctr" marL="0" indent="0" lvl="0">
                <a:lnSpc>
                  <a:spcPts val="2001"/>
                </a:lnSpc>
                <a:spcBef>
                  <a:spcPct val="0"/>
                </a:spcBef>
              </a:pPr>
            </a:p>
          </p:txBody>
        </p:sp>
      </p:grpSp>
      <p:grpSp>
        <p:nvGrpSpPr>
          <p:cNvPr name="Group 5" id="5"/>
          <p:cNvGrpSpPr/>
          <p:nvPr/>
        </p:nvGrpSpPr>
        <p:grpSpPr>
          <a:xfrm rot="0">
            <a:off x="489700" y="4854276"/>
            <a:ext cx="3164115" cy="1783639"/>
            <a:chOff x="0" y="0"/>
            <a:chExt cx="1133947" cy="639216"/>
          </a:xfrm>
        </p:grpSpPr>
        <p:sp>
          <p:nvSpPr>
            <p:cNvPr name="Freeform 6" id="6"/>
            <p:cNvSpPr/>
            <p:nvPr/>
          </p:nvSpPr>
          <p:spPr>
            <a:xfrm flipH="false" flipV="false" rot="0">
              <a:off x="0" y="0"/>
              <a:ext cx="1133947" cy="639216"/>
            </a:xfrm>
            <a:custGeom>
              <a:avLst/>
              <a:gdLst/>
              <a:ahLst/>
              <a:cxnLst/>
              <a:rect r="r" b="b" t="t" l="l"/>
              <a:pathLst>
                <a:path h="639216" w="1133947">
                  <a:moveTo>
                    <a:pt x="51383" y="0"/>
                  </a:moveTo>
                  <a:lnTo>
                    <a:pt x="1082565" y="0"/>
                  </a:lnTo>
                  <a:cubicBezTo>
                    <a:pt x="1096192" y="0"/>
                    <a:pt x="1109262" y="5414"/>
                    <a:pt x="1118898" y="15050"/>
                  </a:cubicBezTo>
                  <a:cubicBezTo>
                    <a:pt x="1128534" y="24686"/>
                    <a:pt x="1133947" y="37755"/>
                    <a:pt x="1133947" y="51383"/>
                  </a:cubicBezTo>
                  <a:lnTo>
                    <a:pt x="1133947" y="587834"/>
                  </a:lnTo>
                  <a:cubicBezTo>
                    <a:pt x="1133947" y="616211"/>
                    <a:pt x="1110943" y="639216"/>
                    <a:pt x="1082565" y="639216"/>
                  </a:cubicBezTo>
                  <a:lnTo>
                    <a:pt x="51383" y="639216"/>
                  </a:lnTo>
                  <a:cubicBezTo>
                    <a:pt x="37755" y="639216"/>
                    <a:pt x="24686" y="633803"/>
                    <a:pt x="15050" y="624167"/>
                  </a:cubicBezTo>
                  <a:cubicBezTo>
                    <a:pt x="5414" y="614530"/>
                    <a:pt x="0" y="601461"/>
                    <a:pt x="0" y="587834"/>
                  </a:cubicBezTo>
                  <a:lnTo>
                    <a:pt x="0" y="51383"/>
                  </a:lnTo>
                  <a:cubicBezTo>
                    <a:pt x="0" y="37755"/>
                    <a:pt x="5414" y="24686"/>
                    <a:pt x="15050" y="15050"/>
                  </a:cubicBezTo>
                  <a:cubicBezTo>
                    <a:pt x="24686" y="5414"/>
                    <a:pt x="37755" y="0"/>
                    <a:pt x="51383" y="0"/>
                  </a:cubicBezTo>
                  <a:close/>
                </a:path>
              </a:pathLst>
            </a:custGeom>
            <a:solidFill>
              <a:srgbClr val="FAF8F2"/>
            </a:solidFill>
            <a:ln w="19050" cap="rnd">
              <a:solidFill>
                <a:srgbClr val="000000"/>
              </a:solidFill>
              <a:prstDash val="solid"/>
              <a:round/>
            </a:ln>
          </p:spPr>
        </p:sp>
        <p:sp>
          <p:nvSpPr>
            <p:cNvPr name="TextBox 7" id="7"/>
            <p:cNvSpPr txBox="true"/>
            <p:nvPr/>
          </p:nvSpPr>
          <p:spPr>
            <a:xfrm>
              <a:off x="0" y="-28575"/>
              <a:ext cx="1133947" cy="667791"/>
            </a:xfrm>
            <a:prstGeom prst="rect">
              <a:avLst/>
            </a:prstGeom>
          </p:spPr>
          <p:txBody>
            <a:bodyPr anchor="ctr" rtlCol="false" tIns="50800" lIns="50800" bIns="50800" rIns="50800"/>
            <a:lstStyle/>
            <a:p>
              <a:pPr algn="ctr" marL="0" indent="0" lvl="0">
                <a:lnSpc>
                  <a:spcPts val="2001"/>
                </a:lnSpc>
                <a:spcBef>
                  <a:spcPct val="0"/>
                </a:spcBef>
              </a:pPr>
            </a:p>
          </p:txBody>
        </p:sp>
      </p:grpSp>
      <p:grpSp>
        <p:nvGrpSpPr>
          <p:cNvPr name="Group 8" id="8"/>
          <p:cNvGrpSpPr/>
          <p:nvPr/>
        </p:nvGrpSpPr>
        <p:grpSpPr>
          <a:xfrm rot="0">
            <a:off x="489700" y="6942715"/>
            <a:ext cx="3164115" cy="3391299"/>
            <a:chOff x="0" y="0"/>
            <a:chExt cx="1133947" cy="1215365"/>
          </a:xfrm>
        </p:grpSpPr>
        <p:sp>
          <p:nvSpPr>
            <p:cNvPr name="Freeform 9" id="9"/>
            <p:cNvSpPr/>
            <p:nvPr/>
          </p:nvSpPr>
          <p:spPr>
            <a:xfrm flipH="false" flipV="false" rot="0">
              <a:off x="0" y="0"/>
              <a:ext cx="1133947" cy="1215365"/>
            </a:xfrm>
            <a:custGeom>
              <a:avLst/>
              <a:gdLst/>
              <a:ahLst/>
              <a:cxnLst/>
              <a:rect r="r" b="b" t="t" l="l"/>
              <a:pathLst>
                <a:path h="1215365" w="1133947">
                  <a:moveTo>
                    <a:pt x="51383" y="0"/>
                  </a:moveTo>
                  <a:lnTo>
                    <a:pt x="1082565" y="0"/>
                  </a:lnTo>
                  <a:cubicBezTo>
                    <a:pt x="1096192" y="0"/>
                    <a:pt x="1109262" y="5414"/>
                    <a:pt x="1118898" y="15050"/>
                  </a:cubicBezTo>
                  <a:cubicBezTo>
                    <a:pt x="1128534" y="24686"/>
                    <a:pt x="1133947" y="37755"/>
                    <a:pt x="1133947" y="51383"/>
                  </a:cubicBezTo>
                  <a:lnTo>
                    <a:pt x="1133947" y="1163983"/>
                  </a:lnTo>
                  <a:cubicBezTo>
                    <a:pt x="1133947" y="1192360"/>
                    <a:pt x="1110943" y="1215365"/>
                    <a:pt x="1082565" y="1215365"/>
                  </a:cubicBezTo>
                  <a:lnTo>
                    <a:pt x="51383" y="1215365"/>
                  </a:lnTo>
                  <a:cubicBezTo>
                    <a:pt x="37755" y="1215365"/>
                    <a:pt x="24686" y="1209952"/>
                    <a:pt x="15050" y="1200316"/>
                  </a:cubicBezTo>
                  <a:cubicBezTo>
                    <a:pt x="5414" y="1190679"/>
                    <a:pt x="0" y="1177610"/>
                    <a:pt x="0" y="1163983"/>
                  </a:cubicBezTo>
                  <a:lnTo>
                    <a:pt x="0" y="51383"/>
                  </a:lnTo>
                  <a:cubicBezTo>
                    <a:pt x="0" y="37755"/>
                    <a:pt x="5414" y="24686"/>
                    <a:pt x="15050" y="15050"/>
                  </a:cubicBezTo>
                  <a:cubicBezTo>
                    <a:pt x="24686" y="5414"/>
                    <a:pt x="37755" y="0"/>
                    <a:pt x="51383" y="0"/>
                  </a:cubicBezTo>
                  <a:close/>
                </a:path>
              </a:pathLst>
            </a:custGeom>
            <a:solidFill>
              <a:srgbClr val="FAF8F2"/>
            </a:solidFill>
            <a:ln w="19050" cap="rnd">
              <a:solidFill>
                <a:srgbClr val="000000"/>
              </a:solidFill>
              <a:prstDash val="solid"/>
              <a:round/>
            </a:ln>
          </p:spPr>
        </p:sp>
        <p:sp>
          <p:nvSpPr>
            <p:cNvPr name="TextBox 10" id="10"/>
            <p:cNvSpPr txBox="true"/>
            <p:nvPr/>
          </p:nvSpPr>
          <p:spPr>
            <a:xfrm>
              <a:off x="0" y="-28575"/>
              <a:ext cx="1133947" cy="1243940"/>
            </a:xfrm>
            <a:prstGeom prst="rect">
              <a:avLst/>
            </a:prstGeom>
          </p:spPr>
          <p:txBody>
            <a:bodyPr anchor="ctr" rtlCol="false" tIns="50800" lIns="50800" bIns="50800" rIns="50800"/>
            <a:lstStyle/>
            <a:p>
              <a:pPr algn="ctr" marL="0" indent="0" lvl="0">
                <a:lnSpc>
                  <a:spcPts val="2001"/>
                </a:lnSpc>
                <a:spcBef>
                  <a:spcPct val="0"/>
                </a:spcBef>
              </a:pPr>
            </a:p>
          </p:txBody>
        </p:sp>
      </p:grpSp>
      <p:grpSp>
        <p:nvGrpSpPr>
          <p:cNvPr name="Group 11" id="11"/>
          <p:cNvGrpSpPr/>
          <p:nvPr/>
        </p:nvGrpSpPr>
        <p:grpSpPr>
          <a:xfrm rot="0">
            <a:off x="3906184" y="6942715"/>
            <a:ext cx="3164115" cy="1561321"/>
            <a:chOff x="0" y="0"/>
            <a:chExt cx="1133947" cy="559542"/>
          </a:xfrm>
        </p:grpSpPr>
        <p:sp>
          <p:nvSpPr>
            <p:cNvPr name="Freeform 12" id="12"/>
            <p:cNvSpPr/>
            <p:nvPr/>
          </p:nvSpPr>
          <p:spPr>
            <a:xfrm flipH="false" flipV="false" rot="0">
              <a:off x="0" y="0"/>
              <a:ext cx="1133947" cy="559542"/>
            </a:xfrm>
            <a:custGeom>
              <a:avLst/>
              <a:gdLst/>
              <a:ahLst/>
              <a:cxnLst/>
              <a:rect r="r" b="b" t="t" l="l"/>
              <a:pathLst>
                <a:path h="559542" w="1133947">
                  <a:moveTo>
                    <a:pt x="51383" y="0"/>
                  </a:moveTo>
                  <a:lnTo>
                    <a:pt x="1082565" y="0"/>
                  </a:lnTo>
                  <a:cubicBezTo>
                    <a:pt x="1096192" y="0"/>
                    <a:pt x="1109262" y="5414"/>
                    <a:pt x="1118898" y="15050"/>
                  </a:cubicBezTo>
                  <a:cubicBezTo>
                    <a:pt x="1128534" y="24686"/>
                    <a:pt x="1133947" y="37755"/>
                    <a:pt x="1133947" y="51383"/>
                  </a:cubicBezTo>
                  <a:lnTo>
                    <a:pt x="1133947" y="508160"/>
                  </a:lnTo>
                  <a:cubicBezTo>
                    <a:pt x="1133947" y="521787"/>
                    <a:pt x="1128534" y="534857"/>
                    <a:pt x="1118898" y="544493"/>
                  </a:cubicBezTo>
                  <a:cubicBezTo>
                    <a:pt x="1109262" y="554129"/>
                    <a:pt x="1096192" y="559542"/>
                    <a:pt x="1082565" y="559542"/>
                  </a:cubicBezTo>
                  <a:lnTo>
                    <a:pt x="51383" y="559542"/>
                  </a:lnTo>
                  <a:cubicBezTo>
                    <a:pt x="23005" y="559542"/>
                    <a:pt x="0" y="536538"/>
                    <a:pt x="0" y="508160"/>
                  </a:cubicBezTo>
                  <a:lnTo>
                    <a:pt x="0" y="51383"/>
                  </a:lnTo>
                  <a:cubicBezTo>
                    <a:pt x="0" y="37755"/>
                    <a:pt x="5414" y="24686"/>
                    <a:pt x="15050" y="15050"/>
                  </a:cubicBezTo>
                  <a:cubicBezTo>
                    <a:pt x="24686" y="5414"/>
                    <a:pt x="37755" y="0"/>
                    <a:pt x="51383" y="0"/>
                  </a:cubicBezTo>
                  <a:close/>
                </a:path>
              </a:pathLst>
            </a:custGeom>
            <a:solidFill>
              <a:srgbClr val="FAF8F2"/>
            </a:solidFill>
            <a:ln w="19050" cap="rnd">
              <a:solidFill>
                <a:srgbClr val="000000"/>
              </a:solidFill>
              <a:prstDash val="solid"/>
              <a:round/>
            </a:ln>
          </p:spPr>
        </p:sp>
        <p:sp>
          <p:nvSpPr>
            <p:cNvPr name="TextBox 13" id="13"/>
            <p:cNvSpPr txBox="true"/>
            <p:nvPr/>
          </p:nvSpPr>
          <p:spPr>
            <a:xfrm>
              <a:off x="0" y="-28575"/>
              <a:ext cx="1133947" cy="588117"/>
            </a:xfrm>
            <a:prstGeom prst="rect">
              <a:avLst/>
            </a:prstGeom>
          </p:spPr>
          <p:txBody>
            <a:bodyPr anchor="ctr" rtlCol="false" tIns="50800" lIns="50800" bIns="50800" rIns="50800"/>
            <a:lstStyle/>
            <a:p>
              <a:pPr algn="ctr">
                <a:lnSpc>
                  <a:spcPts val="2001"/>
                </a:lnSpc>
              </a:pPr>
            </a:p>
          </p:txBody>
        </p:sp>
      </p:grpSp>
      <p:grpSp>
        <p:nvGrpSpPr>
          <p:cNvPr name="Group 14" id="14"/>
          <p:cNvGrpSpPr/>
          <p:nvPr/>
        </p:nvGrpSpPr>
        <p:grpSpPr>
          <a:xfrm rot="0">
            <a:off x="3906184" y="8772693"/>
            <a:ext cx="3164115" cy="1561321"/>
            <a:chOff x="0" y="0"/>
            <a:chExt cx="1133947" cy="559542"/>
          </a:xfrm>
        </p:grpSpPr>
        <p:sp>
          <p:nvSpPr>
            <p:cNvPr name="Freeform 15" id="15"/>
            <p:cNvSpPr/>
            <p:nvPr/>
          </p:nvSpPr>
          <p:spPr>
            <a:xfrm flipH="false" flipV="false" rot="0">
              <a:off x="0" y="0"/>
              <a:ext cx="1133947" cy="559542"/>
            </a:xfrm>
            <a:custGeom>
              <a:avLst/>
              <a:gdLst/>
              <a:ahLst/>
              <a:cxnLst/>
              <a:rect r="r" b="b" t="t" l="l"/>
              <a:pathLst>
                <a:path h="559542" w="1133947">
                  <a:moveTo>
                    <a:pt x="51383" y="0"/>
                  </a:moveTo>
                  <a:lnTo>
                    <a:pt x="1082565" y="0"/>
                  </a:lnTo>
                  <a:cubicBezTo>
                    <a:pt x="1096192" y="0"/>
                    <a:pt x="1109262" y="5414"/>
                    <a:pt x="1118898" y="15050"/>
                  </a:cubicBezTo>
                  <a:cubicBezTo>
                    <a:pt x="1128534" y="24686"/>
                    <a:pt x="1133947" y="37755"/>
                    <a:pt x="1133947" y="51383"/>
                  </a:cubicBezTo>
                  <a:lnTo>
                    <a:pt x="1133947" y="508160"/>
                  </a:lnTo>
                  <a:cubicBezTo>
                    <a:pt x="1133947" y="521787"/>
                    <a:pt x="1128534" y="534857"/>
                    <a:pt x="1118898" y="544493"/>
                  </a:cubicBezTo>
                  <a:cubicBezTo>
                    <a:pt x="1109262" y="554129"/>
                    <a:pt x="1096192" y="559542"/>
                    <a:pt x="1082565" y="559542"/>
                  </a:cubicBezTo>
                  <a:lnTo>
                    <a:pt x="51383" y="559542"/>
                  </a:lnTo>
                  <a:cubicBezTo>
                    <a:pt x="23005" y="559542"/>
                    <a:pt x="0" y="536538"/>
                    <a:pt x="0" y="508160"/>
                  </a:cubicBezTo>
                  <a:lnTo>
                    <a:pt x="0" y="51383"/>
                  </a:lnTo>
                  <a:cubicBezTo>
                    <a:pt x="0" y="37755"/>
                    <a:pt x="5414" y="24686"/>
                    <a:pt x="15050" y="15050"/>
                  </a:cubicBezTo>
                  <a:cubicBezTo>
                    <a:pt x="24686" y="5414"/>
                    <a:pt x="37755" y="0"/>
                    <a:pt x="51383" y="0"/>
                  </a:cubicBezTo>
                  <a:close/>
                </a:path>
              </a:pathLst>
            </a:custGeom>
            <a:solidFill>
              <a:srgbClr val="FAF8F2"/>
            </a:solidFill>
            <a:ln w="19050" cap="rnd">
              <a:solidFill>
                <a:srgbClr val="000000"/>
              </a:solidFill>
              <a:prstDash val="solid"/>
              <a:round/>
            </a:ln>
          </p:spPr>
        </p:sp>
        <p:sp>
          <p:nvSpPr>
            <p:cNvPr name="TextBox 16" id="16"/>
            <p:cNvSpPr txBox="true"/>
            <p:nvPr/>
          </p:nvSpPr>
          <p:spPr>
            <a:xfrm>
              <a:off x="0" y="-28575"/>
              <a:ext cx="1133947" cy="588117"/>
            </a:xfrm>
            <a:prstGeom prst="rect">
              <a:avLst/>
            </a:prstGeom>
          </p:spPr>
          <p:txBody>
            <a:bodyPr anchor="ctr" rtlCol="false" tIns="50800" lIns="50800" bIns="50800" rIns="50800"/>
            <a:lstStyle/>
            <a:p>
              <a:pPr algn="ctr">
                <a:lnSpc>
                  <a:spcPts val="2001"/>
                </a:lnSpc>
              </a:pPr>
            </a:p>
          </p:txBody>
        </p:sp>
      </p:grpSp>
      <p:grpSp>
        <p:nvGrpSpPr>
          <p:cNvPr name="Group 17" id="17"/>
          <p:cNvGrpSpPr/>
          <p:nvPr/>
        </p:nvGrpSpPr>
        <p:grpSpPr>
          <a:xfrm rot="0">
            <a:off x="3906184" y="4854276"/>
            <a:ext cx="3164115" cy="1783639"/>
            <a:chOff x="0" y="0"/>
            <a:chExt cx="1133947" cy="639216"/>
          </a:xfrm>
        </p:grpSpPr>
        <p:sp>
          <p:nvSpPr>
            <p:cNvPr name="Freeform 18" id="18"/>
            <p:cNvSpPr/>
            <p:nvPr/>
          </p:nvSpPr>
          <p:spPr>
            <a:xfrm flipH="false" flipV="false" rot="0">
              <a:off x="0" y="0"/>
              <a:ext cx="1133947" cy="639216"/>
            </a:xfrm>
            <a:custGeom>
              <a:avLst/>
              <a:gdLst/>
              <a:ahLst/>
              <a:cxnLst/>
              <a:rect r="r" b="b" t="t" l="l"/>
              <a:pathLst>
                <a:path h="639216" w="1133947">
                  <a:moveTo>
                    <a:pt x="51383" y="0"/>
                  </a:moveTo>
                  <a:lnTo>
                    <a:pt x="1082565" y="0"/>
                  </a:lnTo>
                  <a:cubicBezTo>
                    <a:pt x="1096192" y="0"/>
                    <a:pt x="1109262" y="5414"/>
                    <a:pt x="1118898" y="15050"/>
                  </a:cubicBezTo>
                  <a:cubicBezTo>
                    <a:pt x="1128534" y="24686"/>
                    <a:pt x="1133947" y="37755"/>
                    <a:pt x="1133947" y="51383"/>
                  </a:cubicBezTo>
                  <a:lnTo>
                    <a:pt x="1133947" y="587834"/>
                  </a:lnTo>
                  <a:cubicBezTo>
                    <a:pt x="1133947" y="616211"/>
                    <a:pt x="1110943" y="639216"/>
                    <a:pt x="1082565" y="639216"/>
                  </a:cubicBezTo>
                  <a:lnTo>
                    <a:pt x="51383" y="639216"/>
                  </a:lnTo>
                  <a:cubicBezTo>
                    <a:pt x="37755" y="639216"/>
                    <a:pt x="24686" y="633803"/>
                    <a:pt x="15050" y="624167"/>
                  </a:cubicBezTo>
                  <a:cubicBezTo>
                    <a:pt x="5414" y="614530"/>
                    <a:pt x="0" y="601461"/>
                    <a:pt x="0" y="587834"/>
                  </a:cubicBezTo>
                  <a:lnTo>
                    <a:pt x="0" y="51383"/>
                  </a:lnTo>
                  <a:cubicBezTo>
                    <a:pt x="0" y="37755"/>
                    <a:pt x="5414" y="24686"/>
                    <a:pt x="15050" y="15050"/>
                  </a:cubicBezTo>
                  <a:cubicBezTo>
                    <a:pt x="24686" y="5414"/>
                    <a:pt x="37755" y="0"/>
                    <a:pt x="51383" y="0"/>
                  </a:cubicBezTo>
                  <a:close/>
                </a:path>
              </a:pathLst>
            </a:custGeom>
            <a:solidFill>
              <a:srgbClr val="FAF8F2"/>
            </a:solidFill>
            <a:ln w="19050" cap="rnd">
              <a:solidFill>
                <a:srgbClr val="000000"/>
              </a:solidFill>
              <a:prstDash val="solid"/>
              <a:round/>
            </a:ln>
          </p:spPr>
        </p:sp>
        <p:sp>
          <p:nvSpPr>
            <p:cNvPr name="TextBox 19" id="19"/>
            <p:cNvSpPr txBox="true"/>
            <p:nvPr/>
          </p:nvSpPr>
          <p:spPr>
            <a:xfrm>
              <a:off x="0" y="-28575"/>
              <a:ext cx="1133947" cy="667791"/>
            </a:xfrm>
            <a:prstGeom prst="rect">
              <a:avLst/>
            </a:prstGeom>
          </p:spPr>
          <p:txBody>
            <a:bodyPr anchor="ctr" rtlCol="false" tIns="50800" lIns="50800" bIns="50800" rIns="50800"/>
            <a:lstStyle/>
            <a:p>
              <a:pPr algn="ctr" marL="0" indent="0" lvl="0">
                <a:lnSpc>
                  <a:spcPts val="2001"/>
                </a:lnSpc>
                <a:spcBef>
                  <a:spcPct val="0"/>
                </a:spcBef>
              </a:pPr>
            </a:p>
          </p:txBody>
        </p:sp>
      </p:grpSp>
      <p:sp>
        <p:nvSpPr>
          <p:cNvPr name="AutoShape 20" id="20"/>
          <p:cNvSpPr/>
          <p:nvPr/>
        </p:nvSpPr>
        <p:spPr>
          <a:xfrm>
            <a:off x="4813011" y="1378013"/>
            <a:ext cx="1895185" cy="0"/>
          </a:xfrm>
          <a:prstGeom prst="line">
            <a:avLst/>
          </a:prstGeom>
          <a:ln cap="flat" w="9525">
            <a:solidFill>
              <a:srgbClr val="000000"/>
            </a:solidFill>
            <a:prstDash val="solid"/>
            <a:headEnd type="none" len="sm" w="sm"/>
            <a:tailEnd type="none" len="sm" w="sm"/>
          </a:ln>
        </p:spPr>
      </p:sp>
      <p:sp>
        <p:nvSpPr>
          <p:cNvPr name="AutoShape 21" id="21"/>
          <p:cNvSpPr/>
          <p:nvPr/>
        </p:nvSpPr>
        <p:spPr>
          <a:xfrm>
            <a:off x="4813011" y="1806638"/>
            <a:ext cx="1895185" cy="0"/>
          </a:xfrm>
          <a:prstGeom prst="line">
            <a:avLst/>
          </a:prstGeom>
          <a:ln cap="flat" w="9525">
            <a:solidFill>
              <a:srgbClr val="000000"/>
            </a:solidFill>
            <a:prstDash val="solid"/>
            <a:headEnd type="none" len="sm" w="sm"/>
            <a:tailEnd type="none" len="sm" w="sm"/>
          </a:ln>
        </p:spPr>
      </p:sp>
      <p:sp>
        <p:nvSpPr>
          <p:cNvPr name="TextBox 22" id="22"/>
          <p:cNvSpPr txBox="true"/>
          <p:nvPr/>
        </p:nvSpPr>
        <p:spPr>
          <a:xfrm rot="0">
            <a:off x="2496514" y="2333842"/>
            <a:ext cx="2566973" cy="295275"/>
          </a:xfrm>
          <a:prstGeom prst="rect">
            <a:avLst/>
          </a:prstGeom>
        </p:spPr>
        <p:txBody>
          <a:bodyPr anchor="t" rtlCol="false" tIns="0" lIns="0" bIns="0" rIns="0">
            <a:spAutoFit/>
          </a:bodyPr>
          <a:lstStyle/>
          <a:p>
            <a:pPr algn="ctr" marL="0" indent="0" lvl="0">
              <a:lnSpc>
                <a:spcPts val="2100"/>
              </a:lnSpc>
              <a:spcBef>
                <a:spcPct val="0"/>
              </a:spcBef>
            </a:pPr>
            <a:r>
              <a:rPr lang="en-US" b="true" sz="1500" strike="noStrike" u="none">
                <a:solidFill>
                  <a:srgbClr val="000000"/>
                </a:solidFill>
                <a:latin typeface="Futura Bold"/>
                <a:ea typeface="Futura Bold"/>
                <a:cs typeface="Futura Bold"/>
                <a:sym typeface="Futura Bold"/>
              </a:rPr>
              <a:t>TOP 4 ACHIEVEMENTS</a:t>
            </a:r>
          </a:p>
        </p:txBody>
      </p:sp>
      <p:sp>
        <p:nvSpPr>
          <p:cNvPr name="TextBox 23" id="23"/>
          <p:cNvSpPr txBox="true"/>
          <p:nvPr/>
        </p:nvSpPr>
        <p:spPr>
          <a:xfrm rot="0">
            <a:off x="646956" y="4470543"/>
            <a:ext cx="2849603" cy="295275"/>
          </a:xfrm>
          <a:prstGeom prst="rect">
            <a:avLst/>
          </a:prstGeom>
        </p:spPr>
        <p:txBody>
          <a:bodyPr anchor="t" rtlCol="false" tIns="0" lIns="0" bIns="0" rIns="0">
            <a:spAutoFit/>
          </a:bodyPr>
          <a:lstStyle/>
          <a:p>
            <a:pPr algn="ctr" marL="0" indent="0" lvl="0">
              <a:lnSpc>
                <a:spcPts val="2100"/>
              </a:lnSpc>
              <a:spcBef>
                <a:spcPct val="0"/>
              </a:spcBef>
            </a:pPr>
            <a:r>
              <a:rPr lang="en-US" b="true" sz="1500">
                <a:solidFill>
                  <a:srgbClr val="000000"/>
                </a:solidFill>
                <a:latin typeface="Futura Bold"/>
                <a:ea typeface="Futura Bold"/>
                <a:cs typeface="Futura Bold"/>
                <a:sym typeface="Futura Bold"/>
              </a:rPr>
              <a:t>WHAT DID I DO WELL?</a:t>
            </a:r>
          </a:p>
        </p:txBody>
      </p:sp>
      <p:sp>
        <p:nvSpPr>
          <p:cNvPr name="TextBox 24" id="24"/>
          <p:cNvSpPr txBox="true"/>
          <p:nvPr/>
        </p:nvSpPr>
        <p:spPr>
          <a:xfrm rot="0">
            <a:off x="489700" y="6609340"/>
            <a:ext cx="3164115" cy="295275"/>
          </a:xfrm>
          <a:prstGeom prst="rect">
            <a:avLst/>
          </a:prstGeom>
        </p:spPr>
        <p:txBody>
          <a:bodyPr anchor="t" rtlCol="false" tIns="0" lIns="0" bIns="0" rIns="0">
            <a:spAutoFit/>
          </a:bodyPr>
          <a:lstStyle/>
          <a:p>
            <a:pPr algn="ctr" marL="0" indent="0" lvl="0">
              <a:lnSpc>
                <a:spcPts val="2100"/>
              </a:lnSpc>
              <a:spcBef>
                <a:spcPct val="0"/>
              </a:spcBef>
            </a:pPr>
            <a:r>
              <a:rPr lang="en-US" b="true" sz="1500">
                <a:solidFill>
                  <a:srgbClr val="000000"/>
                </a:solidFill>
                <a:latin typeface="Futura Bold"/>
                <a:ea typeface="Futura Bold"/>
                <a:cs typeface="Futura Bold"/>
                <a:sym typeface="Futura Bold"/>
              </a:rPr>
              <a:t>AREAS OF CHALLENGE</a:t>
            </a:r>
          </a:p>
        </p:txBody>
      </p:sp>
      <p:sp>
        <p:nvSpPr>
          <p:cNvPr name="TextBox 25" id="25"/>
          <p:cNvSpPr txBox="true"/>
          <p:nvPr/>
        </p:nvSpPr>
        <p:spPr>
          <a:xfrm rot="0">
            <a:off x="3906184" y="6637915"/>
            <a:ext cx="3164115" cy="295275"/>
          </a:xfrm>
          <a:prstGeom prst="rect">
            <a:avLst/>
          </a:prstGeom>
        </p:spPr>
        <p:txBody>
          <a:bodyPr anchor="t" rtlCol="false" tIns="0" lIns="0" bIns="0" rIns="0">
            <a:spAutoFit/>
          </a:bodyPr>
          <a:lstStyle/>
          <a:p>
            <a:pPr algn="ctr" marL="0" indent="0" lvl="0">
              <a:lnSpc>
                <a:spcPts val="2100"/>
              </a:lnSpc>
              <a:spcBef>
                <a:spcPct val="0"/>
              </a:spcBef>
            </a:pPr>
            <a:r>
              <a:rPr lang="en-US" b="true" sz="1500">
                <a:solidFill>
                  <a:srgbClr val="000000"/>
                </a:solidFill>
                <a:latin typeface="Futura Bold"/>
                <a:ea typeface="Futura Bold"/>
                <a:cs typeface="Futura Bold"/>
                <a:sym typeface="Futura Bold"/>
              </a:rPr>
              <a:t>BIGGEST LESSONS</a:t>
            </a:r>
          </a:p>
        </p:txBody>
      </p:sp>
      <p:sp>
        <p:nvSpPr>
          <p:cNvPr name="TextBox 26" id="26"/>
          <p:cNvSpPr txBox="true"/>
          <p:nvPr/>
        </p:nvSpPr>
        <p:spPr>
          <a:xfrm rot="0">
            <a:off x="3906184" y="8477418"/>
            <a:ext cx="3164115" cy="295275"/>
          </a:xfrm>
          <a:prstGeom prst="rect">
            <a:avLst/>
          </a:prstGeom>
        </p:spPr>
        <p:txBody>
          <a:bodyPr anchor="t" rtlCol="false" tIns="0" lIns="0" bIns="0" rIns="0">
            <a:spAutoFit/>
          </a:bodyPr>
          <a:lstStyle/>
          <a:p>
            <a:pPr algn="ctr" marL="0" indent="0" lvl="0">
              <a:lnSpc>
                <a:spcPts val="2100"/>
              </a:lnSpc>
              <a:spcBef>
                <a:spcPct val="0"/>
              </a:spcBef>
            </a:pPr>
            <a:r>
              <a:rPr lang="en-US" b="true" sz="1500">
                <a:solidFill>
                  <a:srgbClr val="000000"/>
                </a:solidFill>
                <a:latin typeface="Futura Bold"/>
                <a:ea typeface="Futura Bold"/>
                <a:cs typeface="Futura Bold"/>
                <a:sym typeface="Futura Bold"/>
              </a:rPr>
              <a:t>REMINDER</a:t>
            </a:r>
          </a:p>
        </p:txBody>
      </p:sp>
      <p:sp>
        <p:nvSpPr>
          <p:cNvPr name="TextBox 27" id="27"/>
          <p:cNvSpPr txBox="true"/>
          <p:nvPr/>
        </p:nvSpPr>
        <p:spPr>
          <a:xfrm rot="0">
            <a:off x="4052421" y="4470543"/>
            <a:ext cx="2871642" cy="295275"/>
          </a:xfrm>
          <a:prstGeom prst="rect">
            <a:avLst/>
          </a:prstGeom>
        </p:spPr>
        <p:txBody>
          <a:bodyPr anchor="t" rtlCol="false" tIns="0" lIns="0" bIns="0" rIns="0">
            <a:spAutoFit/>
          </a:bodyPr>
          <a:lstStyle/>
          <a:p>
            <a:pPr algn="ctr" marL="0" indent="0" lvl="0">
              <a:lnSpc>
                <a:spcPts val="2100"/>
              </a:lnSpc>
              <a:spcBef>
                <a:spcPct val="0"/>
              </a:spcBef>
            </a:pPr>
            <a:r>
              <a:rPr lang="en-US" b="true" sz="1500">
                <a:solidFill>
                  <a:srgbClr val="000000"/>
                </a:solidFill>
                <a:latin typeface="Futura Bold"/>
                <a:ea typeface="Futura Bold"/>
                <a:cs typeface="Futura Bold"/>
                <a:sym typeface="Futura Bold"/>
              </a:rPr>
              <a:t>HOW CAN I IMPROVE?</a:t>
            </a:r>
          </a:p>
        </p:txBody>
      </p:sp>
      <p:sp>
        <p:nvSpPr>
          <p:cNvPr name="TextBox 28" id="28"/>
          <p:cNvSpPr txBox="true"/>
          <p:nvPr/>
        </p:nvSpPr>
        <p:spPr>
          <a:xfrm rot="0">
            <a:off x="489700" y="1039241"/>
            <a:ext cx="3416484" cy="1066800"/>
          </a:xfrm>
          <a:prstGeom prst="rect">
            <a:avLst/>
          </a:prstGeom>
        </p:spPr>
        <p:txBody>
          <a:bodyPr anchor="t" rtlCol="false" tIns="0" lIns="0" bIns="0" rIns="0">
            <a:spAutoFit/>
          </a:bodyPr>
          <a:lstStyle/>
          <a:p>
            <a:pPr algn="l">
              <a:lnSpc>
                <a:spcPts val="4200"/>
              </a:lnSpc>
            </a:pPr>
            <a:r>
              <a:rPr lang="en-US" sz="3500" spc="66" b="true">
                <a:solidFill>
                  <a:srgbClr val="000000"/>
                </a:solidFill>
                <a:latin typeface="Oswald Bold"/>
                <a:ea typeface="Oswald Bold"/>
                <a:cs typeface="Oswald Bold"/>
                <a:sym typeface="Oswald Bold"/>
              </a:rPr>
              <a:t>End of Month Reflection</a:t>
            </a:r>
          </a:p>
        </p:txBody>
      </p:sp>
      <p:sp>
        <p:nvSpPr>
          <p:cNvPr name="TextBox 29" id="29"/>
          <p:cNvSpPr txBox="true"/>
          <p:nvPr/>
        </p:nvSpPr>
        <p:spPr>
          <a:xfrm rot="0">
            <a:off x="4196155" y="1142932"/>
            <a:ext cx="616856" cy="269240"/>
          </a:xfrm>
          <a:prstGeom prst="rect">
            <a:avLst/>
          </a:prstGeom>
        </p:spPr>
        <p:txBody>
          <a:bodyPr anchor="t" rtlCol="false" tIns="0" lIns="0" bIns="0" rIns="0">
            <a:spAutoFit/>
          </a:bodyPr>
          <a:lstStyle/>
          <a:p>
            <a:pPr algn="l">
              <a:lnSpc>
                <a:spcPts val="1960"/>
              </a:lnSpc>
            </a:pPr>
            <a:r>
              <a:rPr lang="en-US" sz="1400" b="true">
                <a:solidFill>
                  <a:srgbClr val="DD8012"/>
                </a:solidFill>
                <a:latin typeface="Futura Bold"/>
                <a:ea typeface="Futura Bold"/>
                <a:cs typeface="Futura Bold"/>
                <a:sym typeface="Futura Bold"/>
              </a:rPr>
              <a:t>NAME</a:t>
            </a:r>
          </a:p>
        </p:txBody>
      </p:sp>
      <p:sp>
        <p:nvSpPr>
          <p:cNvPr name="TextBox 30" id="30"/>
          <p:cNvSpPr txBox="true"/>
          <p:nvPr/>
        </p:nvSpPr>
        <p:spPr>
          <a:xfrm rot="0">
            <a:off x="4196155" y="1542161"/>
            <a:ext cx="454257" cy="269240"/>
          </a:xfrm>
          <a:prstGeom prst="rect">
            <a:avLst/>
          </a:prstGeom>
        </p:spPr>
        <p:txBody>
          <a:bodyPr anchor="t" rtlCol="false" tIns="0" lIns="0" bIns="0" rIns="0">
            <a:spAutoFit/>
          </a:bodyPr>
          <a:lstStyle/>
          <a:p>
            <a:pPr algn="l">
              <a:lnSpc>
                <a:spcPts val="1960"/>
              </a:lnSpc>
            </a:pPr>
            <a:r>
              <a:rPr lang="en-US" sz="1400" b="true">
                <a:solidFill>
                  <a:srgbClr val="DD8012"/>
                </a:solidFill>
                <a:latin typeface="Futura Bold"/>
                <a:ea typeface="Futura Bold"/>
                <a:cs typeface="Futura Bold"/>
                <a:sym typeface="Futura Bold"/>
              </a:rPr>
              <a:t>DATE</a:t>
            </a:r>
          </a:p>
        </p:txBody>
      </p:sp>
      <p:sp>
        <p:nvSpPr>
          <p:cNvPr name="TextBox 31" id="31"/>
          <p:cNvSpPr txBox="true"/>
          <p:nvPr/>
        </p:nvSpPr>
        <p:spPr>
          <a:xfrm rot="0">
            <a:off x="4196155" y="1940777"/>
            <a:ext cx="2512040" cy="269240"/>
          </a:xfrm>
          <a:prstGeom prst="rect">
            <a:avLst/>
          </a:prstGeom>
        </p:spPr>
        <p:txBody>
          <a:bodyPr anchor="t" rtlCol="false" tIns="0" lIns="0" bIns="0" rIns="0">
            <a:spAutoFit/>
          </a:bodyPr>
          <a:lstStyle/>
          <a:p>
            <a:pPr algn="ctr">
              <a:lnSpc>
                <a:spcPts val="1960"/>
              </a:lnSpc>
            </a:pPr>
            <a:r>
              <a:rPr lang="en-US" b="true" sz="1400" spc="579">
                <a:solidFill>
                  <a:srgbClr val="DD8012"/>
                </a:solidFill>
                <a:latin typeface="Futura Bold"/>
                <a:ea typeface="Futura Bold"/>
                <a:cs typeface="Futura Bold"/>
                <a:sym typeface="Futura Bold"/>
              </a:rPr>
              <a:t>S M T W T F 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DAGr5a8r2ls</dc:identifier>
  <dcterms:modified xsi:type="dcterms:W3CDTF">2011-08-01T06:04:30Z</dcterms:modified>
  <cp:revision>1</cp:revision>
  <dc:title>EquiLead resources: December</dc:title>
</cp:coreProperties>
</file>