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6858000" cy="9144000"/>
  <p:embeddedFontLst>
    <p:embeddedFont>
      <p:font typeface="Oswald Bold" charset="1" panose="00000800000000000000"/>
      <p:regular r:id="rId13"/>
    </p:embeddedFont>
    <p:embeddedFont>
      <p:font typeface="Futura Medium" charset="1" panose="020B0502020204020303"/>
      <p:regular r:id="rId14"/>
    </p:embeddedFont>
    <p:embeddedFont>
      <p:font typeface="Futura" charset="1" panose="020B0502020204020303"/>
      <p:regular r:id="rId15"/>
    </p:embeddedFont>
    <p:embeddedFont>
      <p:font typeface="Futura Bold" charset="1" panose="020B0702020204020203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00F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56000" y="2850242"/>
            <a:ext cx="5054449" cy="39814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10"/>
              </a:lnSpc>
            </a:pPr>
            <a:r>
              <a:rPr lang="en-US" sz="5900" b="true">
                <a:solidFill>
                  <a:srgbClr val="DF8C3C"/>
                </a:solidFill>
                <a:latin typeface="Oswald Bold"/>
                <a:ea typeface="Oswald Bold"/>
                <a:cs typeface="Oswald Bold"/>
                <a:sym typeface="Oswald Bold"/>
              </a:rPr>
              <a:t>EQUILEAD RESOURCES</a:t>
            </a:r>
          </a:p>
          <a:p>
            <a:pPr algn="l">
              <a:lnSpc>
                <a:spcPts val="4140"/>
              </a:lnSpc>
            </a:pPr>
          </a:p>
          <a:p>
            <a:pPr algn="l">
              <a:lnSpc>
                <a:spcPts val="4140"/>
              </a:lnSpc>
            </a:pPr>
            <a:r>
              <a:rPr lang="en-US" sz="4600" b="true">
                <a:solidFill>
                  <a:srgbClr val="DF8C3C"/>
                </a:solidFill>
                <a:latin typeface="Oswald Bold"/>
                <a:ea typeface="Oswald Bold"/>
                <a:cs typeface="Oswald Bold"/>
                <a:sym typeface="Oswald Bold"/>
              </a:rPr>
              <a:t>September: Programme Launch &amp; Partnership Building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810344" y="6898367"/>
            <a:ext cx="2442788" cy="2442788"/>
          </a:xfrm>
          <a:custGeom>
            <a:avLst/>
            <a:gdLst/>
            <a:ahLst/>
            <a:cxnLst/>
            <a:rect r="r" b="b" t="t" l="l"/>
            <a:pathLst>
              <a:path h="2442788" w="2442788">
                <a:moveTo>
                  <a:pt x="0" y="0"/>
                </a:moveTo>
                <a:lnTo>
                  <a:pt x="2442787" y="0"/>
                </a:lnTo>
                <a:lnTo>
                  <a:pt x="2442787" y="2442788"/>
                </a:lnTo>
                <a:lnTo>
                  <a:pt x="0" y="24427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5810449" y="3288196"/>
            <a:ext cx="2442788" cy="2442788"/>
          </a:xfrm>
          <a:custGeom>
            <a:avLst/>
            <a:gdLst/>
            <a:ahLst/>
            <a:cxnLst/>
            <a:rect r="r" b="b" t="t" l="l"/>
            <a:pathLst>
              <a:path h="2442788" w="2442788">
                <a:moveTo>
                  <a:pt x="0" y="0"/>
                </a:moveTo>
                <a:lnTo>
                  <a:pt x="2442788" y="0"/>
                </a:lnTo>
                <a:lnTo>
                  <a:pt x="2442788" y="2442787"/>
                </a:lnTo>
                <a:lnTo>
                  <a:pt x="0" y="244278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423704" y="230176"/>
            <a:ext cx="2139982" cy="2139982"/>
          </a:xfrm>
          <a:custGeom>
            <a:avLst/>
            <a:gdLst/>
            <a:ahLst/>
            <a:cxnLst/>
            <a:rect r="r" b="b" t="t" l="l"/>
            <a:pathLst>
              <a:path h="2139982" w="2139982">
                <a:moveTo>
                  <a:pt x="0" y="0"/>
                </a:moveTo>
                <a:lnTo>
                  <a:pt x="2139983" y="0"/>
                </a:lnTo>
                <a:lnTo>
                  <a:pt x="2139983" y="2139982"/>
                </a:lnTo>
                <a:lnTo>
                  <a:pt x="0" y="213998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4964404" y="721587"/>
            <a:ext cx="1867244" cy="449070"/>
            <a:chOff x="0" y="0"/>
            <a:chExt cx="2489659" cy="598760"/>
          </a:xfrm>
        </p:grpSpPr>
        <p:sp>
          <p:nvSpPr>
            <p:cNvPr name="TextBox 7" id="7"/>
            <p:cNvSpPr txBox="true"/>
            <p:nvPr/>
          </p:nvSpPr>
          <p:spPr>
            <a:xfrm rot="0">
              <a:off x="0" y="-9525"/>
              <a:ext cx="2489659" cy="20849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000"/>
                </a:lnSpc>
              </a:pPr>
              <a:r>
                <a:rPr lang="en-US" b="true" sz="1000">
                  <a:solidFill>
                    <a:srgbClr val="F8EDE8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PREPARED BY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255860"/>
              <a:ext cx="2489659" cy="3429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800"/>
                </a:lnSpc>
              </a:pPr>
              <a:r>
                <a:rPr lang="en-US" sz="1500" b="true">
                  <a:solidFill>
                    <a:srgbClr val="FFFFFF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Apex Educate</a:t>
              </a: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4789251" y="1300167"/>
            <a:ext cx="2042397" cy="449070"/>
            <a:chOff x="0" y="0"/>
            <a:chExt cx="2723196" cy="598760"/>
          </a:xfrm>
        </p:grpSpPr>
        <p:sp>
          <p:nvSpPr>
            <p:cNvPr name="TextBox 10" id="10"/>
            <p:cNvSpPr txBox="true"/>
            <p:nvPr/>
          </p:nvSpPr>
          <p:spPr>
            <a:xfrm rot="0">
              <a:off x="233537" y="-9525"/>
              <a:ext cx="2489659" cy="20849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000"/>
                </a:lnSpc>
              </a:pPr>
              <a:r>
                <a:rPr lang="en-US" b="true" sz="1000">
                  <a:solidFill>
                    <a:srgbClr val="F8EDE8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FOUNDER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0" y="255860"/>
              <a:ext cx="2723196" cy="3429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800"/>
                </a:lnSpc>
              </a:pPr>
              <a:r>
                <a:rPr lang="en-US" sz="1500" b="true">
                  <a:solidFill>
                    <a:srgbClr val="FFFFFF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Rachel Clarke</a:t>
              </a: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4975152" y="9516616"/>
            <a:ext cx="1884969" cy="623809"/>
            <a:chOff x="0" y="0"/>
            <a:chExt cx="2513292" cy="831745"/>
          </a:xfrm>
        </p:grpSpPr>
        <p:sp>
          <p:nvSpPr>
            <p:cNvPr name="TextBox 13" id="13"/>
            <p:cNvSpPr txBox="true"/>
            <p:nvPr/>
          </p:nvSpPr>
          <p:spPr>
            <a:xfrm rot="0">
              <a:off x="0" y="320570"/>
              <a:ext cx="2513292" cy="5111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440"/>
                </a:lnSpc>
              </a:pPr>
              <a:r>
                <a:rPr lang="en-US" sz="1200">
                  <a:solidFill>
                    <a:srgbClr val="FFFFFF"/>
                  </a:solidFill>
                  <a:latin typeface="Futura"/>
                  <a:ea typeface="Futura"/>
                  <a:cs typeface="Futura"/>
                  <a:sym typeface="Futura"/>
                </a:rPr>
                <a:t>@apex.educate</a:t>
              </a:r>
            </a:p>
            <a:p>
              <a:pPr algn="r">
                <a:lnSpc>
                  <a:spcPts val="1440"/>
                </a:lnSpc>
              </a:pPr>
              <a:r>
                <a:rPr lang="en-US" sz="1200">
                  <a:solidFill>
                    <a:srgbClr val="FFFFFF"/>
                  </a:solidFill>
                  <a:latin typeface="Futura"/>
                  <a:ea typeface="Futura"/>
                  <a:cs typeface="Futura"/>
                  <a:sym typeface="Futura"/>
                </a:rPr>
                <a:t>www.apex-educate.co.uk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23633" y="-9525"/>
              <a:ext cx="2489659" cy="20849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000"/>
                </a:lnSpc>
              </a:pPr>
              <a:r>
                <a:rPr lang="en-US" b="true" sz="1000">
                  <a:solidFill>
                    <a:srgbClr val="100F0D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WEB: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810344" y="9697591"/>
            <a:ext cx="2036034" cy="442834"/>
            <a:chOff x="0" y="0"/>
            <a:chExt cx="2714712" cy="590445"/>
          </a:xfrm>
        </p:grpSpPr>
        <p:sp>
          <p:nvSpPr>
            <p:cNvPr name="TextBox 16" id="16"/>
            <p:cNvSpPr txBox="true"/>
            <p:nvPr/>
          </p:nvSpPr>
          <p:spPr>
            <a:xfrm rot="0">
              <a:off x="0" y="-9525"/>
              <a:ext cx="2714712" cy="20849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000"/>
                </a:lnSpc>
              </a:pPr>
              <a:r>
                <a:rPr lang="en-US" sz="1000" b="true">
                  <a:solidFill>
                    <a:srgbClr val="100F0D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ADDRESS:</a:t>
              </a:r>
            </a:p>
          </p:txBody>
        </p:sp>
        <p:sp>
          <p:nvSpPr>
            <p:cNvPr name="TextBox 17" id="17"/>
            <p:cNvSpPr txBox="true"/>
            <p:nvPr/>
          </p:nvSpPr>
          <p:spPr>
            <a:xfrm rot="0">
              <a:off x="0" y="320570"/>
              <a:ext cx="2587988" cy="2698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440"/>
                </a:lnSpc>
              </a:pPr>
              <a:r>
                <a:rPr lang="en-US" sz="1200" b="true">
                  <a:solidFill>
                    <a:srgbClr val="FFFFFF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admin@apex-educate.co.uk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23036" y="1043024"/>
            <a:ext cx="640197" cy="640197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F8C3C"/>
            </a:solidFill>
          </p:spPr>
        </p:sp>
      </p:grpSp>
      <p:sp>
        <p:nvSpPr>
          <p:cNvPr name="TextBox 4" id="4"/>
          <p:cNvSpPr txBox="true"/>
          <p:nvPr/>
        </p:nvSpPr>
        <p:spPr>
          <a:xfrm rot="0">
            <a:off x="777240" y="1232250"/>
            <a:ext cx="6048000" cy="9385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September mark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s the official start of the EquiLead Programme. Thi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s month is all about laying a strong foundation through clear expectations, meaningful goal-setting, and supportive partnerships. The focus is on building trust, clarity of purpose, and establishing SMART anti-racist goals tailored to each school’s context.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756000" y="756000"/>
            <a:ext cx="5495887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500" spc="66" b="true">
                <a:solidFill>
                  <a:srgbClr val="000000"/>
                </a:solidFill>
                <a:latin typeface="Oswald Bold"/>
                <a:ea typeface="Oswald Bold"/>
                <a:cs typeface="Oswald Bold"/>
                <a:sym typeface="Oswald Bold"/>
              </a:rPr>
              <a:t>Overview</a:t>
            </a:r>
          </a:p>
        </p:txBody>
      </p:sp>
      <p:graphicFrame>
        <p:nvGraphicFramePr>
          <p:cNvPr name="Table 6" id="6"/>
          <p:cNvGraphicFramePr>
            <a:graphicFrameLocks noGrp="true"/>
          </p:cNvGraphicFramePr>
          <p:nvPr/>
        </p:nvGraphicFramePr>
        <p:xfrm>
          <a:off x="785617" y="3197483"/>
          <a:ext cx="5988767" cy="2076450"/>
        </p:xfrm>
        <a:graphic>
          <a:graphicData uri="http://schemas.openxmlformats.org/drawingml/2006/table">
            <a:tbl>
              <a:tblPr/>
              <a:tblGrid>
                <a:gridCol w="1003927"/>
                <a:gridCol w="1044005"/>
                <a:gridCol w="1720526"/>
                <a:gridCol w="871313"/>
                <a:gridCol w="1348995"/>
              </a:tblGrid>
              <a:tr h="720990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Goal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Why this matters?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Actions &amp; Steps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Timeline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Success Indicators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C"/>
                    </a:solidFill>
                  </a:tcPr>
                </a:tc>
              </a:tr>
              <a:tr h="1355460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Example: Review &amp; diversify the curriculum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Ensures all</a:t>
                      </a:r>
                      <a:endParaRPr lang="en-US" sz="1100"/>
                    </a:p>
                    <a:p>
                      <a:pPr algn="l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students see</a:t>
                      </a:r>
                    </a:p>
                    <a:p>
                      <a:pPr algn="l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themselves</a:t>
                      </a:r>
                    </a:p>
                    <a:p>
                      <a:pPr algn="l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reflected</a:t>
                      </a:r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Audit current</a:t>
                      </a:r>
                      <a:endParaRPr lang="en-US" sz="1100"/>
                    </a:p>
                    <a:p>
                      <a:pPr algn="l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resources, involve staff &amp; students, source diverse materials</a:t>
                      </a:r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By Term</a:t>
                      </a:r>
                      <a:endParaRPr lang="en-US" sz="1100"/>
                    </a:p>
                    <a:p>
                      <a:pPr algn="l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2</a:t>
                      </a:r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Increased</a:t>
                      </a:r>
                      <a:endParaRPr lang="en-US" sz="1100"/>
                    </a:p>
                    <a:p>
                      <a:pPr algn="l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representation in curriculum content</a:t>
                      </a:r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TextBox 7" id="7"/>
          <p:cNvSpPr txBox="true"/>
          <p:nvPr/>
        </p:nvSpPr>
        <p:spPr>
          <a:xfrm rot="0">
            <a:off x="823610" y="2807171"/>
            <a:ext cx="6048000" cy="2527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U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se thi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s template to define your anti-racist action goals: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777240" y="2397596"/>
            <a:ext cx="5495887" cy="46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sz="3000" spc="56" b="true">
                <a:solidFill>
                  <a:srgbClr val="000000"/>
                </a:solidFill>
                <a:latin typeface="Oswald Bold"/>
                <a:ea typeface="Oswald Bold"/>
                <a:cs typeface="Oswald Bold"/>
                <a:sym typeface="Oswald Bold"/>
              </a:rPr>
              <a:t>Goal-Setting Framework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824863" y="5969258"/>
            <a:ext cx="6048000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Each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 month,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 partners should meet (virtually or in person) for 30-45 minutes using the following discussion prompts: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823610" y="5493008"/>
            <a:ext cx="5495887" cy="46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sz="3000" spc="56" b="true">
                <a:solidFill>
                  <a:srgbClr val="000000"/>
                </a:solidFill>
                <a:latin typeface="Oswald Bold"/>
                <a:ea typeface="Oswald Bold"/>
                <a:cs typeface="Oswald Bold"/>
                <a:sym typeface="Oswald Bold"/>
              </a:rPr>
              <a:t>Monthly Check-In Guide</a:t>
            </a:r>
          </a:p>
        </p:txBody>
      </p:sp>
      <p:grpSp>
        <p:nvGrpSpPr>
          <p:cNvPr name="Group 11" id="11"/>
          <p:cNvGrpSpPr/>
          <p:nvPr/>
        </p:nvGrpSpPr>
        <p:grpSpPr>
          <a:xfrm rot="0">
            <a:off x="777240" y="6612513"/>
            <a:ext cx="2054481" cy="3456196"/>
            <a:chOff x="0" y="0"/>
            <a:chExt cx="736280" cy="123862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736280" cy="1238623"/>
            </a:xfrm>
            <a:custGeom>
              <a:avLst/>
              <a:gdLst/>
              <a:ahLst/>
              <a:cxnLst/>
              <a:rect r="r" b="b" t="t" l="l"/>
              <a:pathLst>
                <a:path h="1238623" w="736280">
                  <a:moveTo>
                    <a:pt x="0" y="0"/>
                  </a:moveTo>
                  <a:lnTo>
                    <a:pt x="736280" y="0"/>
                  </a:lnTo>
                  <a:lnTo>
                    <a:pt x="736280" y="1238623"/>
                  </a:lnTo>
                  <a:lnTo>
                    <a:pt x="0" y="1238623"/>
                  </a:lnTo>
                  <a:close/>
                </a:path>
              </a:pathLst>
            </a:custGeom>
            <a:solidFill>
              <a:srgbClr val="0B0B0B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57150"/>
              <a:ext cx="736280" cy="12957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1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2831721" y="6612513"/>
            <a:ext cx="2054481" cy="3456196"/>
            <a:chOff x="0" y="0"/>
            <a:chExt cx="736280" cy="123862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736280" cy="1238623"/>
            </a:xfrm>
            <a:custGeom>
              <a:avLst/>
              <a:gdLst/>
              <a:ahLst/>
              <a:cxnLst/>
              <a:rect r="r" b="b" t="t" l="l"/>
              <a:pathLst>
                <a:path h="1238623" w="736280">
                  <a:moveTo>
                    <a:pt x="0" y="0"/>
                  </a:moveTo>
                  <a:lnTo>
                    <a:pt x="736280" y="0"/>
                  </a:lnTo>
                  <a:lnTo>
                    <a:pt x="736280" y="1238623"/>
                  </a:lnTo>
                  <a:lnTo>
                    <a:pt x="0" y="1238623"/>
                  </a:lnTo>
                  <a:close/>
                </a:path>
              </a:pathLst>
            </a:custGeom>
            <a:solidFill>
              <a:srgbClr val="FAF8F2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57150"/>
              <a:ext cx="736280" cy="12957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19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4886202" y="6612513"/>
            <a:ext cx="2054481" cy="3456196"/>
            <a:chOff x="0" y="0"/>
            <a:chExt cx="736280" cy="1238623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736280" cy="1238623"/>
            </a:xfrm>
            <a:custGeom>
              <a:avLst/>
              <a:gdLst/>
              <a:ahLst/>
              <a:cxnLst/>
              <a:rect r="r" b="b" t="t" l="l"/>
              <a:pathLst>
                <a:path h="1238623" w="736280">
                  <a:moveTo>
                    <a:pt x="0" y="0"/>
                  </a:moveTo>
                  <a:lnTo>
                    <a:pt x="736280" y="0"/>
                  </a:lnTo>
                  <a:lnTo>
                    <a:pt x="736280" y="1238623"/>
                  </a:lnTo>
                  <a:lnTo>
                    <a:pt x="0" y="1238623"/>
                  </a:lnTo>
                  <a:close/>
                </a:path>
              </a:pathLst>
            </a:custGeom>
            <a:solidFill>
              <a:srgbClr val="DF8C3C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-57150"/>
              <a:ext cx="736280" cy="12957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19"/>
                </a:lnSpc>
              </a:pP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777240" y="6759992"/>
            <a:ext cx="2054481" cy="2527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S</a:t>
            </a:r>
            <a:r>
              <a:rPr lang="en-US" sz="13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TEP 1: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777240" y="6995577"/>
            <a:ext cx="2054481" cy="516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>
                <a:solidFill>
                  <a:srgbClr val="DF8C3C"/>
                </a:solidFill>
                <a:latin typeface="Futura Bold"/>
                <a:ea typeface="Futura Bold"/>
                <a:cs typeface="Futura Bold"/>
                <a:sym typeface="Futura Bold"/>
              </a:rPr>
              <a:t>RE</a:t>
            </a:r>
            <a:r>
              <a:rPr lang="en-US" b="true" sz="1400">
                <a:solidFill>
                  <a:srgbClr val="DF8C3C"/>
                </a:solidFill>
                <a:latin typeface="Futura Bold"/>
                <a:ea typeface="Futura Bold"/>
                <a:cs typeface="Futura Bold"/>
                <a:sym typeface="Futura Bold"/>
              </a:rPr>
              <a:t>FLECT </a:t>
            </a:r>
          </a:p>
          <a:p>
            <a:pPr algn="ctr">
              <a:lnSpc>
                <a:spcPts val="1960"/>
              </a:lnSpc>
            </a:pPr>
            <a:r>
              <a:rPr lang="en-US" b="true" sz="1400">
                <a:solidFill>
                  <a:srgbClr val="DF8C3C"/>
                </a:solidFill>
                <a:latin typeface="Futura Bold"/>
                <a:ea typeface="Futura Bold"/>
                <a:cs typeface="Futura Bold"/>
                <a:sym typeface="Futura Bold"/>
              </a:rPr>
              <a:t>(10 MINUTES)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77240" y="7826792"/>
            <a:ext cx="1948667" cy="1903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What progress have yo</a:t>
            </a:r>
            <a:r>
              <a:rPr lang="en-US" sz="12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u made towards your anti-racist goals?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What challenges or barriers have you encountered?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How have students, staff, or the wider school community responded?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831721" y="6759992"/>
            <a:ext cx="2054481" cy="2527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</a:t>
            </a:r>
            <a:r>
              <a:rPr lang="en-US" sz="13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TEP 2: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2831721" y="6995577"/>
            <a:ext cx="2054481" cy="764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PROBLEM-SO</a:t>
            </a:r>
            <a:r>
              <a:rPr lang="en-US" b="true" sz="14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LVE &amp; STRATEGISE </a:t>
            </a:r>
          </a:p>
          <a:p>
            <a:pPr algn="ctr">
              <a:lnSpc>
                <a:spcPts val="1960"/>
              </a:lnSpc>
            </a:pPr>
            <a:r>
              <a:rPr lang="en-US" b="true" sz="14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(20 MINUTES)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2831721" y="7826792"/>
            <a:ext cx="1948667" cy="12744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What adjustments are nee</a:t>
            </a: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ded to stay on track?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What new strategies or resources might help?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How can I support you in overcoming challenges?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4886202" y="6759992"/>
            <a:ext cx="2054481" cy="2527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</a:t>
            </a:r>
            <a:r>
              <a:rPr lang="en-US" sz="13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TEP 3: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886202" y="6995577"/>
            <a:ext cx="2054481" cy="764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A</a:t>
            </a:r>
            <a:r>
              <a:rPr lang="en-US" b="true" sz="14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CTION &amp; ACCOUNTABILITY </a:t>
            </a:r>
          </a:p>
          <a:p>
            <a:pPr algn="ctr">
              <a:lnSpc>
                <a:spcPts val="1960"/>
              </a:lnSpc>
            </a:pPr>
            <a:r>
              <a:rPr lang="en-US" b="true" sz="14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(10 MINUTES)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886202" y="7826792"/>
            <a:ext cx="1948667" cy="1483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What specific actions will yo</a:t>
            </a: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u take before the next check-in?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How will we track progress?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What support do you need to move forward?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756000" y="10089123"/>
            <a:ext cx="1281120" cy="2266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56000" y="10089123"/>
            <a:ext cx="1281120" cy="2266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2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815233" y="1349975"/>
            <a:ext cx="6048000" cy="6450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99"/>
              </a:lnSpc>
            </a:pPr>
            <a:r>
              <a:rPr lang="en-US" sz="1499" b="true">
                <a:solidFill>
                  <a:srgbClr val="0C0C0C"/>
                </a:solidFill>
                <a:latin typeface="Futura Bold"/>
                <a:ea typeface="Futura Bold"/>
                <a:cs typeface="Futura Bold"/>
                <a:sym typeface="Futura Bold"/>
              </a:rPr>
              <a:t>EquiLead Accountability</a:t>
            </a:r>
            <a:r>
              <a:rPr lang="en-US" b="true" sz="1499">
                <a:solidFill>
                  <a:srgbClr val="0C0C0C"/>
                </a:solidFill>
                <a:latin typeface="Futura Bold"/>
                <a:ea typeface="Futura Bold"/>
                <a:cs typeface="Futura Bold"/>
                <a:sym typeface="Futura Bold"/>
              </a:rPr>
              <a:t> Agreement</a:t>
            </a: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This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 agreement outlines the commitments of each partner in the EquiLead programme.</a:t>
            </a: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Partner 1: ________________________________</a:t>
            </a: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Partner 2: ________________________________</a:t>
            </a: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  <a:r>
              <a:rPr lang="en-US" b="true" sz="1299">
                <a:solidFill>
                  <a:srgbClr val="0C0C0C"/>
                </a:solidFill>
                <a:latin typeface="Futura Bold"/>
                <a:ea typeface="Futura Bold"/>
                <a:cs typeface="Futura Bold"/>
                <a:sym typeface="Futura Bold"/>
              </a:rPr>
              <a:t>Check-In Frequency: (e.g., Monthly/Every 3 Weeks)</a:t>
            </a: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  <a:r>
              <a:rPr lang="en-US" b="true" sz="1299">
                <a:solidFill>
                  <a:srgbClr val="0C0C0C"/>
                </a:solidFill>
                <a:latin typeface="Futura Bold"/>
                <a:ea typeface="Futura Bold"/>
                <a:cs typeface="Futura Bold"/>
                <a:sym typeface="Futura Bold"/>
              </a:rPr>
              <a:t>Check-In Method: (e.g., Zoom, Phone, In-Person)</a:t>
            </a: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  <a:r>
              <a:rPr lang="en-US" b="true" sz="1299">
                <a:solidFill>
                  <a:srgbClr val="0C0C0C"/>
                </a:solidFill>
                <a:latin typeface="Futura Bold"/>
                <a:ea typeface="Futura Bold"/>
                <a:cs typeface="Futura Bold"/>
                <a:sym typeface="Futura Bold"/>
              </a:rPr>
              <a:t>Our Commitments:</a:t>
            </a:r>
          </a:p>
          <a:p>
            <a:pPr algn="l" marL="280669" indent="-140335" lvl="1">
              <a:lnSpc>
                <a:spcPts val="1819"/>
              </a:lnSpc>
              <a:buFont typeface="Arial"/>
              <a:buChar char="•"/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We will attend all scheduled check-ins.</a:t>
            </a:r>
          </a:p>
          <a:p>
            <a:pPr algn="l" marL="280669" indent="-140335" lvl="1">
              <a:lnSpc>
                <a:spcPts val="1819"/>
              </a:lnSpc>
              <a:buFont typeface="Arial"/>
              <a:buChar char="•"/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We will respect confidentiality.</a:t>
            </a:r>
          </a:p>
          <a:p>
            <a:pPr algn="l" marL="280669" indent="-140335" lvl="1">
              <a:lnSpc>
                <a:spcPts val="1819"/>
              </a:lnSpc>
              <a:buFont typeface="Arial"/>
              <a:buChar char="•"/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We will challenge each other with compassion.</a:t>
            </a:r>
          </a:p>
          <a:p>
            <a:pPr algn="l" marL="280669" indent="-140335" lvl="1">
              <a:lnSpc>
                <a:spcPts val="1819"/>
              </a:lnSpc>
              <a:buFont typeface="Arial"/>
              <a:buChar char="•"/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We will share resources and reflections honestly.</a:t>
            </a:r>
          </a:p>
          <a:p>
            <a:pPr algn="l">
              <a:lnSpc>
                <a:spcPts val="1819"/>
              </a:lnSpc>
            </a:pPr>
            <a:r>
              <a:rPr lang="en-US" b="true" sz="1299">
                <a:solidFill>
                  <a:srgbClr val="0C0C0C"/>
                </a:solidFill>
                <a:latin typeface="Futura Bold"/>
                <a:ea typeface="Futura Bold"/>
                <a:cs typeface="Futura Bold"/>
                <a:sym typeface="Futura Bold"/>
              </a:rPr>
              <a:t>Shared Norms &amp; Values:</a:t>
            </a: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  <a:r>
              <a:rPr lang="en-US" b="true" sz="1299">
                <a:solidFill>
                  <a:srgbClr val="0C0C0C"/>
                </a:solidFill>
                <a:latin typeface="Futura Bold"/>
                <a:ea typeface="Futura Bold"/>
                <a:cs typeface="Futura Bold"/>
                <a:sym typeface="Futura Bold"/>
              </a:rPr>
              <a:t>Signed:</a:t>
            </a: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Partner 1 Signature: ___________________ Date: ___________</a:t>
            </a: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Partner 2 Signature: ___________________ Date: ___________</a:t>
            </a:r>
          </a:p>
          <a:p>
            <a:pPr algn="l">
              <a:lnSpc>
                <a:spcPts val="1819"/>
              </a:lnSpc>
            </a:pPr>
          </a:p>
        </p:txBody>
      </p:sp>
      <p:sp>
        <p:nvSpPr>
          <p:cNvPr name="TextBox 4" id="4"/>
          <p:cNvSpPr txBox="true"/>
          <p:nvPr/>
        </p:nvSpPr>
        <p:spPr>
          <a:xfrm rot="0">
            <a:off x="777240" y="756000"/>
            <a:ext cx="6085993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500" spc="66" b="true">
                <a:solidFill>
                  <a:srgbClr val="000000"/>
                </a:solidFill>
                <a:latin typeface="Oswald Bold"/>
                <a:ea typeface="Oswald Bold"/>
                <a:cs typeface="Oswald Bold"/>
                <a:sym typeface="Oswald Bold"/>
              </a:rPr>
              <a:t>Accountability Agreement Form</a:t>
            </a:r>
          </a:p>
        </p:txBody>
      </p:sp>
      <p:grpSp>
        <p:nvGrpSpPr>
          <p:cNvPr name="Group 5" id="5"/>
          <p:cNvGrpSpPr/>
          <p:nvPr/>
        </p:nvGrpSpPr>
        <p:grpSpPr>
          <a:xfrm rot="0">
            <a:off x="777240" y="7835496"/>
            <a:ext cx="1280394" cy="1280394"/>
            <a:chOff x="0" y="0"/>
            <a:chExt cx="6350000" cy="63500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F8C3C"/>
            </a:solidFill>
          </p:spPr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56000" y="10089123"/>
            <a:ext cx="1281120" cy="2266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3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815233" y="1349975"/>
            <a:ext cx="6048000" cy="6450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99"/>
              </a:lnSpc>
            </a:pPr>
            <a:r>
              <a:rPr lang="en-US" sz="1499" b="true">
                <a:solidFill>
                  <a:srgbClr val="0C0C0C"/>
                </a:solidFill>
                <a:latin typeface="Futura Bold"/>
                <a:ea typeface="Futura Bold"/>
                <a:cs typeface="Futura Bold"/>
                <a:sym typeface="Futura Bold"/>
              </a:rPr>
              <a:t>EquiLead Matching Questionnai</a:t>
            </a:r>
            <a:r>
              <a:rPr lang="en-US" b="true" sz="1499">
                <a:solidFill>
                  <a:srgbClr val="0C0C0C"/>
                </a:solidFill>
                <a:latin typeface="Futura Bold"/>
                <a:ea typeface="Futura Bold"/>
                <a:cs typeface="Futura Bold"/>
                <a:sym typeface="Futura Bold"/>
              </a:rPr>
              <a:t>re</a:t>
            </a: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T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o support meaningful partnership pairings.</a:t>
            </a: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Name: ___________________________</a:t>
            </a: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Email: ___________________________</a:t>
            </a: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School Name: _____________________</a:t>
            </a: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Role: ____________________________</a:t>
            </a: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School Type: ☐ Primary ☐ Secondary ☐ Other: ____________</a:t>
            </a: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Region: _________________________</a:t>
            </a: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School Size: ______________________</a:t>
            </a: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Do you have existing anti-racist initiatives?</a:t>
            </a: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☐ Yes ☐ No</a:t>
            </a: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If y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es, please describe:</a:t>
            </a: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Top 2–3 Anti-Racist Priorities at Your School:</a:t>
            </a:r>
          </a:p>
          <a:p>
            <a:pPr algn="l" marL="280669" indent="-140335" lvl="1">
              <a:lnSpc>
                <a:spcPts val="1819"/>
              </a:lnSpc>
              <a:buAutoNum type="arabicPeriod" startAt="1"/>
            </a:pPr>
          </a:p>
          <a:p>
            <a:pPr algn="l" marL="280669" indent="-140335" lvl="1">
              <a:lnSpc>
                <a:spcPts val="1819"/>
              </a:lnSpc>
              <a:buAutoNum type="arabicPeriod" startAt="1"/>
            </a:pPr>
          </a:p>
          <a:p>
            <a:pPr algn="l" marL="280669" indent="-140335" lvl="1">
              <a:lnSpc>
                <a:spcPts val="1819"/>
              </a:lnSpc>
              <a:buAutoNum type="arabicPeriod" startAt="1"/>
            </a:pPr>
          </a:p>
          <a:p>
            <a:pPr algn="l" marL="280669" indent="-140335" lvl="1">
              <a:lnSpc>
                <a:spcPts val="1819"/>
              </a:lnSpc>
              <a:buAutoNum type="arabicPeriod" startAt="1"/>
            </a:pPr>
          </a:p>
          <a:p>
            <a:pPr algn="l" marL="280669" indent="-140335" lvl="1">
              <a:lnSpc>
                <a:spcPts val="1819"/>
              </a:lnSpc>
              <a:buAutoNum type="arabicPeriod" startAt="1"/>
            </a:pPr>
          </a:p>
          <a:p>
            <a:pPr algn="l" marL="280669" indent="-140335" lvl="1">
              <a:lnSpc>
                <a:spcPts val="1819"/>
              </a:lnSpc>
              <a:buAutoNum type="arabicPeriod" startAt="1"/>
            </a:pP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What are you hoping to gain from this partnership?</a:t>
            </a: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</a:p>
        </p:txBody>
      </p:sp>
      <p:sp>
        <p:nvSpPr>
          <p:cNvPr name="TextBox 4" id="4"/>
          <p:cNvSpPr txBox="true"/>
          <p:nvPr/>
        </p:nvSpPr>
        <p:spPr>
          <a:xfrm rot="0">
            <a:off x="777240" y="756000"/>
            <a:ext cx="6085993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500" spc="66" b="true">
                <a:solidFill>
                  <a:srgbClr val="000000"/>
                </a:solidFill>
                <a:latin typeface="Oswald Bold"/>
                <a:ea typeface="Oswald Bold"/>
                <a:cs typeface="Oswald Bold"/>
                <a:sym typeface="Oswald Bold"/>
              </a:rPr>
              <a:t>Matching Criteria Form</a:t>
            </a:r>
          </a:p>
        </p:txBody>
      </p:sp>
      <p:grpSp>
        <p:nvGrpSpPr>
          <p:cNvPr name="Group 5" id="5"/>
          <p:cNvGrpSpPr/>
          <p:nvPr/>
        </p:nvGrpSpPr>
        <p:grpSpPr>
          <a:xfrm rot="0">
            <a:off x="777240" y="7835496"/>
            <a:ext cx="1280394" cy="1280394"/>
            <a:chOff x="0" y="0"/>
            <a:chExt cx="6350000" cy="63500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F8C3C"/>
            </a:solidFill>
          </p:spPr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56000" y="10089123"/>
            <a:ext cx="1281120" cy="2266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4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815233" y="1349975"/>
            <a:ext cx="604800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99"/>
              </a:lnSpc>
            </a:pPr>
            <a:r>
              <a:rPr lang="en-US" sz="1499" b="true">
                <a:solidFill>
                  <a:srgbClr val="0C0C0C"/>
                </a:solidFill>
                <a:latin typeface="Futura Bold"/>
                <a:ea typeface="Futura Bold"/>
                <a:cs typeface="Futura Bold"/>
                <a:sym typeface="Futura Bold"/>
              </a:rPr>
              <a:t>Intro Conversation Guide for Accountability Pa</a:t>
            </a:r>
            <a:r>
              <a:rPr lang="en-US" b="true" sz="1499">
                <a:solidFill>
                  <a:srgbClr val="0C0C0C"/>
                </a:solidFill>
                <a:latin typeface="Futura Bold"/>
                <a:ea typeface="Futura Bold"/>
                <a:cs typeface="Futura Bold"/>
                <a:sym typeface="Futura Bold"/>
              </a:rPr>
              <a:t>rtners</a:t>
            </a: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Use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 these prompts to guide your first meeting: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777240" y="756000"/>
            <a:ext cx="6085993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500" spc="66" b="true">
                <a:solidFill>
                  <a:srgbClr val="000000"/>
                </a:solidFill>
                <a:latin typeface="Oswald Bold"/>
                <a:ea typeface="Oswald Bold"/>
                <a:cs typeface="Oswald Bold"/>
                <a:sym typeface="Oswald Bold"/>
              </a:rPr>
              <a:t>Introductory Check-In Guide</a:t>
            </a:r>
          </a:p>
        </p:txBody>
      </p:sp>
      <p:graphicFrame>
        <p:nvGraphicFramePr>
          <p:cNvPr name="Table 5" id="5"/>
          <p:cNvGraphicFramePr>
            <a:graphicFrameLocks noGrp="true"/>
          </p:cNvGraphicFramePr>
          <p:nvPr/>
        </p:nvGraphicFramePr>
        <p:xfrm>
          <a:off x="785617" y="1971641"/>
          <a:ext cx="5988767" cy="5652788"/>
        </p:xfrm>
        <a:graphic>
          <a:graphicData uri="http://schemas.openxmlformats.org/drawingml/2006/table">
            <a:tbl>
              <a:tblPr/>
              <a:tblGrid>
                <a:gridCol w="2935784"/>
                <a:gridCol w="3052983"/>
              </a:tblGrid>
              <a:tr h="63525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Question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Answer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C"/>
                    </a:solidFill>
                  </a:tcPr>
                </a:tc>
              </a:tr>
              <a:tr h="716791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What drew you to the EquiLead Programme?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791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What are your key anti-racist concerns or priorities right now?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791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What’s one thing your school does well in terms of inclusion?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791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What would a successful partnership look like for you?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791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How do you prefer to give and receive feedback?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791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What does accountability mean to you in practice?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791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How do you want to structure your meetings moving forward?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name="Group 6" id="6"/>
          <p:cNvGrpSpPr/>
          <p:nvPr/>
        </p:nvGrpSpPr>
        <p:grpSpPr>
          <a:xfrm rot="0">
            <a:off x="777240" y="7835496"/>
            <a:ext cx="1280394" cy="1280394"/>
            <a:chOff x="0" y="0"/>
            <a:chExt cx="6350000" cy="63500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F8C3C"/>
            </a:solidFill>
          </p:spPr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56000" y="10089123"/>
            <a:ext cx="1281120" cy="2266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5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815233" y="1349975"/>
            <a:ext cx="604800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99"/>
              </a:lnSpc>
            </a:pPr>
            <a:r>
              <a:rPr lang="en-US" sz="1499" b="true">
                <a:solidFill>
                  <a:srgbClr val="0C0C0C"/>
                </a:solidFill>
                <a:latin typeface="Futura Bold"/>
                <a:ea typeface="Futura Bold"/>
                <a:cs typeface="Futura Bold"/>
                <a:sym typeface="Futura Bold"/>
              </a:rPr>
              <a:t>Setting SMART Anti-Racist Goal</a:t>
            </a:r>
            <a:r>
              <a:rPr lang="en-US" b="true" sz="1499">
                <a:solidFill>
                  <a:srgbClr val="0C0C0C"/>
                </a:solidFill>
                <a:latin typeface="Futura Bold"/>
                <a:ea typeface="Futura Bold"/>
                <a:cs typeface="Futura Bold"/>
                <a:sym typeface="Futura Bold"/>
              </a:rPr>
              <a:t>s</a:t>
            </a: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Use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 this worksheet to develop 2–3 action goals for the duration of the programme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777240" y="756000"/>
            <a:ext cx="6085993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500" spc="66" b="true">
                <a:solidFill>
                  <a:srgbClr val="000000"/>
                </a:solidFill>
                <a:latin typeface="Oswald Bold"/>
                <a:ea typeface="Oswald Bold"/>
                <a:cs typeface="Oswald Bold"/>
                <a:sym typeface="Oswald Bold"/>
              </a:rPr>
              <a:t>SMART Goals Worksheet</a:t>
            </a:r>
          </a:p>
        </p:txBody>
      </p:sp>
      <p:grpSp>
        <p:nvGrpSpPr>
          <p:cNvPr name="Group 5" id="5"/>
          <p:cNvGrpSpPr/>
          <p:nvPr/>
        </p:nvGrpSpPr>
        <p:grpSpPr>
          <a:xfrm rot="0">
            <a:off x="777240" y="7835496"/>
            <a:ext cx="1280394" cy="1280394"/>
            <a:chOff x="0" y="0"/>
            <a:chExt cx="6350000" cy="63500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F8C3C"/>
            </a:solidFill>
          </p:spPr>
        </p:sp>
      </p:grpSp>
      <p:graphicFrame>
        <p:nvGraphicFramePr>
          <p:cNvPr name="Table 7" id="7"/>
          <p:cNvGraphicFramePr>
            <a:graphicFrameLocks noGrp="true"/>
          </p:cNvGraphicFramePr>
          <p:nvPr/>
        </p:nvGraphicFramePr>
        <p:xfrm>
          <a:off x="785617" y="1971641"/>
          <a:ext cx="5988767" cy="6309413"/>
        </p:xfrm>
        <a:graphic>
          <a:graphicData uri="http://schemas.openxmlformats.org/drawingml/2006/table">
            <a:tbl>
              <a:tblPr/>
              <a:tblGrid>
                <a:gridCol w="3630541"/>
                <a:gridCol w="2358226"/>
              </a:tblGrid>
              <a:tr h="635030">
                <a:tc gridSpan="2">
                  <a:txBody>
                    <a:bodyPr anchor="t" rtlCol="false"/>
                    <a:lstStyle/>
                    <a:p>
                      <a:pPr algn="l">
                        <a:lnSpc>
                          <a:spcPts val="1959"/>
                        </a:lnSpc>
                        <a:defRPr/>
                      </a:pPr>
                      <a:r>
                        <a:rPr lang="en-US" sz="13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Goal Title: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C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l">
                        <a:lnSpc>
                          <a:spcPts val="1959"/>
                        </a:lnSpc>
                        <a:defRPr/>
                      </a:pPr>
                      <a:r>
                        <a:rPr lang="en-US" sz="13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Goal Title: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C"/>
                    </a:solidFill>
                  </a:tcPr>
                </a:tc>
              </a:tr>
              <a:tr h="754754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959"/>
                        </a:lnSpc>
                        <a:defRPr/>
                      </a:pPr>
                      <a:r>
                        <a:rPr lang="en-US" sz="13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Specific:</a:t>
                      </a:r>
                      <a:endParaRPr lang="en-US" sz="1100"/>
                    </a:p>
                    <a:p>
                      <a:pPr algn="l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What exactly do you want to accomplish?</a:t>
                      </a:r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4754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959"/>
                        </a:lnSpc>
                        <a:defRPr/>
                      </a:pPr>
                      <a:r>
                        <a:rPr lang="en-US" sz="13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Measurable:</a:t>
                      </a:r>
                      <a:endParaRPr lang="en-US" sz="1100"/>
                    </a:p>
                    <a:p>
                      <a:pPr algn="l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How will you track your progress or success?</a:t>
                      </a:r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938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959"/>
                        </a:lnSpc>
                        <a:defRPr/>
                      </a:pPr>
                      <a:r>
                        <a:rPr lang="en-US" sz="13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Achievable:</a:t>
                      </a:r>
                      <a:endParaRPr lang="en-US" sz="1100"/>
                    </a:p>
                    <a:p>
                      <a:pPr algn="l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Is this goal realistic within your context and timeline?</a:t>
                      </a:r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938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959"/>
                        </a:lnSpc>
                        <a:defRPr/>
                      </a:pPr>
                      <a:r>
                        <a:rPr lang="en-US" sz="13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Relevant:</a:t>
                      </a:r>
                      <a:endParaRPr lang="en-US" sz="1100"/>
                    </a:p>
                    <a:p>
                      <a:pPr algn="l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Why does this goal matter to your school and anti-racist journey?</a:t>
                      </a:r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938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959"/>
                        </a:lnSpc>
                        <a:defRPr/>
                      </a:pPr>
                      <a:r>
                        <a:rPr lang="en-US" sz="13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Time-Bound:</a:t>
                      </a:r>
                      <a:endParaRPr lang="en-US" sz="1100"/>
                    </a:p>
                    <a:p>
                      <a:pPr algn="l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By when do you expect to complete or review this goal?</a:t>
                      </a:r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030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959"/>
                        </a:lnSpc>
                        <a:defRPr/>
                      </a:pPr>
                      <a:r>
                        <a:rPr lang="en-US" sz="13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Potential barriers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030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959"/>
                        </a:lnSpc>
                        <a:defRPr/>
                      </a:pPr>
                      <a:r>
                        <a:rPr lang="en-US" sz="13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Support needed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489700" y="2695791"/>
            <a:ext cx="6580599" cy="1752969"/>
            <a:chOff x="0" y="0"/>
            <a:chExt cx="2358338" cy="62822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358338" cy="628225"/>
            </a:xfrm>
            <a:custGeom>
              <a:avLst/>
              <a:gdLst/>
              <a:ahLst/>
              <a:cxnLst/>
              <a:rect r="r" b="b" t="t" l="l"/>
              <a:pathLst>
                <a:path h="628225" w="2358338">
                  <a:moveTo>
                    <a:pt x="24706" y="0"/>
                  </a:moveTo>
                  <a:lnTo>
                    <a:pt x="2333632" y="0"/>
                  </a:lnTo>
                  <a:cubicBezTo>
                    <a:pt x="2340185" y="0"/>
                    <a:pt x="2346469" y="2603"/>
                    <a:pt x="2351102" y="7236"/>
                  </a:cubicBezTo>
                  <a:cubicBezTo>
                    <a:pt x="2355735" y="11869"/>
                    <a:pt x="2358338" y="18154"/>
                    <a:pt x="2358338" y="24706"/>
                  </a:cubicBezTo>
                  <a:lnTo>
                    <a:pt x="2358338" y="603519"/>
                  </a:lnTo>
                  <a:cubicBezTo>
                    <a:pt x="2358338" y="610071"/>
                    <a:pt x="2355735" y="616355"/>
                    <a:pt x="2351102" y="620988"/>
                  </a:cubicBezTo>
                  <a:cubicBezTo>
                    <a:pt x="2346469" y="625622"/>
                    <a:pt x="2340185" y="628225"/>
                    <a:pt x="2333632" y="628225"/>
                  </a:cubicBezTo>
                  <a:lnTo>
                    <a:pt x="24706" y="628225"/>
                  </a:lnTo>
                  <a:cubicBezTo>
                    <a:pt x="18154" y="628225"/>
                    <a:pt x="11869" y="625622"/>
                    <a:pt x="7236" y="620988"/>
                  </a:cubicBezTo>
                  <a:cubicBezTo>
                    <a:pt x="2603" y="616355"/>
                    <a:pt x="0" y="610071"/>
                    <a:pt x="0" y="603519"/>
                  </a:cubicBezTo>
                  <a:lnTo>
                    <a:pt x="0" y="24706"/>
                  </a:lnTo>
                  <a:cubicBezTo>
                    <a:pt x="0" y="18154"/>
                    <a:pt x="2603" y="11869"/>
                    <a:pt x="7236" y="7236"/>
                  </a:cubicBezTo>
                  <a:cubicBezTo>
                    <a:pt x="11869" y="2603"/>
                    <a:pt x="18154" y="0"/>
                    <a:pt x="24706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2358338" cy="6568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01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489700" y="4854276"/>
            <a:ext cx="3164115" cy="1783639"/>
            <a:chOff x="0" y="0"/>
            <a:chExt cx="1133947" cy="63921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133947" cy="639216"/>
            </a:xfrm>
            <a:custGeom>
              <a:avLst/>
              <a:gdLst/>
              <a:ahLst/>
              <a:cxnLst/>
              <a:rect r="r" b="b" t="t" l="l"/>
              <a:pathLst>
                <a:path h="639216" w="1133947">
                  <a:moveTo>
                    <a:pt x="51383" y="0"/>
                  </a:moveTo>
                  <a:lnTo>
                    <a:pt x="1082565" y="0"/>
                  </a:lnTo>
                  <a:cubicBezTo>
                    <a:pt x="1096192" y="0"/>
                    <a:pt x="1109262" y="5414"/>
                    <a:pt x="1118898" y="15050"/>
                  </a:cubicBezTo>
                  <a:cubicBezTo>
                    <a:pt x="1128534" y="24686"/>
                    <a:pt x="1133947" y="37755"/>
                    <a:pt x="1133947" y="51383"/>
                  </a:cubicBezTo>
                  <a:lnTo>
                    <a:pt x="1133947" y="587834"/>
                  </a:lnTo>
                  <a:cubicBezTo>
                    <a:pt x="1133947" y="616211"/>
                    <a:pt x="1110943" y="639216"/>
                    <a:pt x="1082565" y="639216"/>
                  </a:cubicBezTo>
                  <a:lnTo>
                    <a:pt x="51383" y="639216"/>
                  </a:lnTo>
                  <a:cubicBezTo>
                    <a:pt x="37755" y="639216"/>
                    <a:pt x="24686" y="633803"/>
                    <a:pt x="15050" y="624167"/>
                  </a:cubicBezTo>
                  <a:cubicBezTo>
                    <a:pt x="5414" y="614530"/>
                    <a:pt x="0" y="601461"/>
                    <a:pt x="0" y="587834"/>
                  </a:cubicBezTo>
                  <a:lnTo>
                    <a:pt x="0" y="51383"/>
                  </a:lnTo>
                  <a:cubicBezTo>
                    <a:pt x="0" y="37755"/>
                    <a:pt x="5414" y="24686"/>
                    <a:pt x="15050" y="15050"/>
                  </a:cubicBezTo>
                  <a:cubicBezTo>
                    <a:pt x="24686" y="5414"/>
                    <a:pt x="37755" y="0"/>
                    <a:pt x="51383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1133947" cy="6677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01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489700" y="6942715"/>
            <a:ext cx="3164115" cy="3391299"/>
            <a:chOff x="0" y="0"/>
            <a:chExt cx="1133947" cy="121536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133947" cy="1215365"/>
            </a:xfrm>
            <a:custGeom>
              <a:avLst/>
              <a:gdLst/>
              <a:ahLst/>
              <a:cxnLst/>
              <a:rect r="r" b="b" t="t" l="l"/>
              <a:pathLst>
                <a:path h="1215365" w="1133947">
                  <a:moveTo>
                    <a:pt x="51383" y="0"/>
                  </a:moveTo>
                  <a:lnTo>
                    <a:pt x="1082565" y="0"/>
                  </a:lnTo>
                  <a:cubicBezTo>
                    <a:pt x="1096192" y="0"/>
                    <a:pt x="1109262" y="5414"/>
                    <a:pt x="1118898" y="15050"/>
                  </a:cubicBezTo>
                  <a:cubicBezTo>
                    <a:pt x="1128534" y="24686"/>
                    <a:pt x="1133947" y="37755"/>
                    <a:pt x="1133947" y="51383"/>
                  </a:cubicBezTo>
                  <a:lnTo>
                    <a:pt x="1133947" y="1163983"/>
                  </a:lnTo>
                  <a:cubicBezTo>
                    <a:pt x="1133947" y="1192360"/>
                    <a:pt x="1110943" y="1215365"/>
                    <a:pt x="1082565" y="1215365"/>
                  </a:cubicBezTo>
                  <a:lnTo>
                    <a:pt x="51383" y="1215365"/>
                  </a:lnTo>
                  <a:cubicBezTo>
                    <a:pt x="37755" y="1215365"/>
                    <a:pt x="24686" y="1209952"/>
                    <a:pt x="15050" y="1200316"/>
                  </a:cubicBezTo>
                  <a:cubicBezTo>
                    <a:pt x="5414" y="1190679"/>
                    <a:pt x="0" y="1177610"/>
                    <a:pt x="0" y="1163983"/>
                  </a:cubicBezTo>
                  <a:lnTo>
                    <a:pt x="0" y="51383"/>
                  </a:lnTo>
                  <a:cubicBezTo>
                    <a:pt x="0" y="37755"/>
                    <a:pt x="5414" y="24686"/>
                    <a:pt x="15050" y="15050"/>
                  </a:cubicBezTo>
                  <a:cubicBezTo>
                    <a:pt x="24686" y="5414"/>
                    <a:pt x="37755" y="0"/>
                    <a:pt x="51383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1133947" cy="124394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01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3906184" y="6942715"/>
            <a:ext cx="3164115" cy="1561321"/>
            <a:chOff x="0" y="0"/>
            <a:chExt cx="1133947" cy="55954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133947" cy="559542"/>
            </a:xfrm>
            <a:custGeom>
              <a:avLst/>
              <a:gdLst/>
              <a:ahLst/>
              <a:cxnLst/>
              <a:rect r="r" b="b" t="t" l="l"/>
              <a:pathLst>
                <a:path h="559542" w="1133947">
                  <a:moveTo>
                    <a:pt x="51383" y="0"/>
                  </a:moveTo>
                  <a:lnTo>
                    <a:pt x="1082565" y="0"/>
                  </a:lnTo>
                  <a:cubicBezTo>
                    <a:pt x="1096192" y="0"/>
                    <a:pt x="1109262" y="5414"/>
                    <a:pt x="1118898" y="15050"/>
                  </a:cubicBezTo>
                  <a:cubicBezTo>
                    <a:pt x="1128534" y="24686"/>
                    <a:pt x="1133947" y="37755"/>
                    <a:pt x="1133947" y="51383"/>
                  </a:cubicBezTo>
                  <a:lnTo>
                    <a:pt x="1133947" y="508160"/>
                  </a:lnTo>
                  <a:cubicBezTo>
                    <a:pt x="1133947" y="521787"/>
                    <a:pt x="1128534" y="534857"/>
                    <a:pt x="1118898" y="544493"/>
                  </a:cubicBezTo>
                  <a:cubicBezTo>
                    <a:pt x="1109262" y="554129"/>
                    <a:pt x="1096192" y="559542"/>
                    <a:pt x="1082565" y="559542"/>
                  </a:cubicBezTo>
                  <a:lnTo>
                    <a:pt x="51383" y="559542"/>
                  </a:lnTo>
                  <a:cubicBezTo>
                    <a:pt x="23005" y="559542"/>
                    <a:pt x="0" y="536538"/>
                    <a:pt x="0" y="508160"/>
                  </a:cubicBezTo>
                  <a:lnTo>
                    <a:pt x="0" y="51383"/>
                  </a:lnTo>
                  <a:cubicBezTo>
                    <a:pt x="0" y="37755"/>
                    <a:pt x="5414" y="24686"/>
                    <a:pt x="15050" y="15050"/>
                  </a:cubicBezTo>
                  <a:cubicBezTo>
                    <a:pt x="24686" y="5414"/>
                    <a:pt x="37755" y="0"/>
                    <a:pt x="51383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1133947" cy="58811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001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3906184" y="8772693"/>
            <a:ext cx="3164115" cy="1561321"/>
            <a:chOff x="0" y="0"/>
            <a:chExt cx="1133947" cy="559542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133947" cy="559542"/>
            </a:xfrm>
            <a:custGeom>
              <a:avLst/>
              <a:gdLst/>
              <a:ahLst/>
              <a:cxnLst/>
              <a:rect r="r" b="b" t="t" l="l"/>
              <a:pathLst>
                <a:path h="559542" w="1133947">
                  <a:moveTo>
                    <a:pt x="51383" y="0"/>
                  </a:moveTo>
                  <a:lnTo>
                    <a:pt x="1082565" y="0"/>
                  </a:lnTo>
                  <a:cubicBezTo>
                    <a:pt x="1096192" y="0"/>
                    <a:pt x="1109262" y="5414"/>
                    <a:pt x="1118898" y="15050"/>
                  </a:cubicBezTo>
                  <a:cubicBezTo>
                    <a:pt x="1128534" y="24686"/>
                    <a:pt x="1133947" y="37755"/>
                    <a:pt x="1133947" y="51383"/>
                  </a:cubicBezTo>
                  <a:lnTo>
                    <a:pt x="1133947" y="508160"/>
                  </a:lnTo>
                  <a:cubicBezTo>
                    <a:pt x="1133947" y="521787"/>
                    <a:pt x="1128534" y="534857"/>
                    <a:pt x="1118898" y="544493"/>
                  </a:cubicBezTo>
                  <a:cubicBezTo>
                    <a:pt x="1109262" y="554129"/>
                    <a:pt x="1096192" y="559542"/>
                    <a:pt x="1082565" y="559542"/>
                  </a:cubicBezTo>
                  <a:lnTo>
                    <a:pt x="51383" y="559542"/>
                  </a:lnTo>
                  <a:cubicBezTo>
                    <a:pt x="23005" y="559542"/>
                    <a:pt x="0" y="536538"/>
                    <a:pt x="0" y="508160"/>
                  </a:cubicBezTo>
                  <a:lnTo>
                    <a:pt x="0" y="51383"/>
                  </a:lnTo>
                  <a:cubicBezTo>
                    <a:pt x="0" y="37755"/>
                    <a:pt x="5414" y="24686"/>
                    <a:pt x="15050" y="15050"/>
                  </a:cubicBezTo>
                  <a:cubicBezTo>
                    <a:pt x="24686" y="5414"/>
                    <a:pt x="37755" y="0"/>
                    <a:pt x="51383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1133947" cy="58811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001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3906184" y="4854276"/>
            <a:ext cx="3164115" cy="1783639"/>
            <a:chOff x="0" y="0"/>
            <a:chExt cx="1133947" cy="639216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133947" cy="639216"/>
            </a:xfrm>
            <a:custGeom>
              <a:avLst/>
              <a:gdLst/>
              <a:ahLst/>
              <a:cxnLst/>
              <a:rect r="r" b="b" t="t" l="l"/>
              <a:pathLst>
                <a:path h="639216" w="1133947">
                  <a:moveTo>
                    <a:pt x="51383" y="0"/>
                  </a:moveTo>
                  <a:lnTo>
                    <a:pt x="1082565" y="0"/>
                  </a:lnTo>
                  <a:cubicBezTo>
                    <a:pt x="1096192" y="0"/>
                    <a:pt x="1109262" y="5414"/>
                    <a:pt x="1118898" y="15050"/>
                  </a:cubicBezTo>
                  <a:cubicBezTo>
                    <a:pt x="1128534" y="24686"/>
                    <a:pt x="1133947" y="37755"/>
                    <a:pt x="1133947" y="51383"/>
                  </a:cubicBezTo>
                  <a:lnTo>
                    <a:pt x="1133947" y="587834"/>
                  </a:lnTo>
                  <a:cubicBezTo>
                    <a:pt x="1133947" y="616211"/>
                    <a:pt x="1110943" y="639216"/>
                    <a:pt x="1082565" y="639216"/>
                  </a:cubicBezTo>
                  <a:lnTo>
                    <a:pt x="51383" y="639216"/>
                  </a:lnTo>
                  <a:cubicBezTo>
                    <a:pt x="37755" y="639216"/>
                    <a:pt x="24686" y="633803"/>
                    <a:pt x="15050" y="624167"/>
                  </a:cubicBezTo>
                  <a:cubicBezTo>
                    <a:pt x="5414" y="614530"/>
                    <a:pt x="0" y="601461"/>
                    <a:pt x="0" y="587834"/>
                  </a:cubicBezTo>
                  <a:lnTo>
                    <a:pt x="0" y="51383"/>
                  </a:lnTo>
                  <a:cubicBezTo>
                    <a:pt x="0" y="37755"/>
                    <a:pt x="5414" y="24686"/>
                    <a:pt x="15050" y="15050"/>
                  </a:cubicBezTo>
                  <a:cubicBezTo>
                    <a:pt x="24686" y="5414"/>
                    <a:pt x="37755" y="0"/>
                    <a:pt x="51383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28575"/>
              <a:ext cx="1133947" cy="6677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01"/>
                </a:lnSpc>
                <a:spcBef>
                  <a:spcPct val="0"/>
                </a:spcBef>
              </a:pPr>
            </a:p>
          </p:txBody>
        </p:sp>
      </p:grpSp>
      <p:sp>
        <p:nvSpPr>
          <p:cNvPr name="AutoShape 20" id="20"/>
          <p:cNvSpPr/>
          <p:nvPr/>
        </p:nvSpPr>
        <p:spPr>
          <a:xfrm>
            <a:off x="4813011" y="1378013"/>
            <a:ext cx="1895185" cy="0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1" id="21"/>
          <p:cNvSpPr/>
          <p:nvPr/>
        </p:nvSpPr>
        <p:spPr>
          <a:xfrm>
            <a:off x="4813011" y="1806638"/>
            <a:ext cx="1895185" cy="0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2" id="22"/>
          <p:cNvSpPr txBox="true"/>
          <p:nvPr/>
        </p:nvSpPr>
        <p:spPr>
          <a:xfrm rot="0">
            <a:off x="2496514" y="2333842"/>
            <a:ext cx="2566973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 strike="noStrike" u="none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TOP 4 ACHIEVEMENTS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646956" y="4470543"/>
            <a:ext cx="2849603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WHAT DID I DO WELL?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489700" y="6609340"/>
            <a:ext cx="3164115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AREAS OF CHALLENGE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3906184" y="6637915"/>
            <a:ext cx="3164115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BIGGEST LESSONS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906184" y="8477418"/>
            <a:ext cx="3164115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REMINDER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052421" y="4470543"/>
            <a:ext cx="2871642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HOW CAN I IMPROVE?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89700" y="1039241"/>
            <a:ext cx="3416484" cy="1066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500" spc="66" b="true">
                <a:solidFill>
                  <a:srgbClr val="000000"/>
                </a:solidFill>
                <a:latin typeface="Oswald Bold"/>
                <a:ea typeface="Oswald Bold"/>
                <a:cs typeface="Oswald Bold"/>
                <a:sym typeface="Oswald Bold"/>
              </a:rPr>
              <a:t>End of Month Reflection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4196155" y="1142932"/>
            <a:ext cx="616856" cy="269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true">
                <a:solidFill>
                  <a:srgbClr val="DD8012"/>
                </a:solidFill>
                <a:latin typeface="Futura Bold"/>
                <a:ea typeface="Futura Bold"/>
                <a:cs typeface="Futura Bold"/>
                <a:sym typeface="Futura Bold"/>
              </a:rPr>
              <a:t>NAME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4196155" y="1542161"/>
            <a:ext cx="454257" cy="269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true">
                <a:solidFill>
                  <a:srgbClr val="DD8012"/>
                </a:solidFill>
                <a:latin typeface="Futura Bold"/>
                <a:ea typeface="Futura Bold"/>
                <a:cs typeface="Futura Bold"/>
                <a:sym typeface="Futura Bold"/>
              </a:rPr>
              <a:t>DATE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4196155" y="1940777"/>
            <a:ext cx="2512040" cy="269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 spc="579">
                <a:solidFill>
                  <a:srgbClr val="DD8012"/>
                </a:solidFill>
                <a:latin typeface="Futura Bold"/>
                <a:ea typeface="Futura Bold"/>
                <a:cs typeface="Futura Bold"/>
                <a:sym typeface="Futura Bold"/>
              </a:rPr>
              <a:t>S M T W T F 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DAGrWDxians</dc:identifier>
  <dcterms:modified xsi:type="dcterms:W3CDTF">2011-08-01T06:04:30Z</dcterms:modified>
  <cp:revision>1</cp:revision>
  <dc:title>EquiLead resources: September</dc:title>
</cp:coreProperties>
</file>